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media/image11.svg" ContentType="image/svg+xml"/>
  <Override PartName="/ppt/media/image17.svg" ContentType="image/svg+xml"/>
  <Override PartName="/ppt/media/image19.svg" ContentType="image/svg+xml"/>
  <Override PartName="/ppt/media/image24.svg" ContentType="image/svg+xml"/>
  <Override PartName="/ppt/media/image26.svg" ContentType="image/svg+xml"/>
  <Override PartName="/ppt/media/image29.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11" r:id="rId3"/>
    <p:sldId id="309" r:id="rId5"/>
    <p:sldId id="310" r:id="rId6"/>
    <p:sldId id="315" r:id="rId7"/>
    <p:sldId id="316" r:id="rId8"/>
    <p:sldId id="319" r:id="rId9"/>
    <p:sldId id="320" r:id="rId10"/>
    <p:sldId id="317" r:id="rId11"/>
    <p:sldId id="331" r:id="rId12"/>
    <p:sldId id="322" r:id="rId13"/>
    <p:sldId id="318" r:id="rId14"/>
    <p:sldId id="323" r:id="rId15"/>
    <p:sldId id="326" r:id="rId16"/>
    <p:sldId id="336" r:id="rId17"/>
    <p:sldId id="337" r:id="rId18"/>
  </p:sldIdLst>
  <p:sldSz cx="12192000" cy="6858000"/>
  <p:notesSz cx="6858000" cy="9144000"/>
  <p:embeddedFontLst>
    <p:embeddedFont>
      <p:font typeface="思源宋体 CN Medium" panose="02020500000000000000" pitchFamily="18" charset="-122"/>
      <p:regular r:id="rId22"/>
    </p:embeddedFont>
    <p:embeddedFont>
      <p:font typeface="思源宋体 CN Heavy" panose="02020900000000000000" pitchFamily="18" charset="-122"/>
      <p:bold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8" userDrawn="1">
          <p15:clr>
            <a:srgbClr val="A4A3A4"/>
          </p15:clr>
        </p15:guide>
        <p15:guide id="2" pos="2568" userDrawn="1">
          <p15:clr>
            <a:srgbClr val="A4A3A4"/>
          </p15:clr>
        </p15:guide>
        <p15:guide id="3" pos="5087" userDrawn="1">
          <p15:clr>
            <a:srgbClr val="A4A3A4"/>
          </p15:clr>
        </p15:guide>
        <p15:guide id="4" pos="3860" userDrawn="1">
          <p15:clr>
            <a:srgbClr val="A4A3A4"/>
          </p15:clr>
        </p15:guide>
        <p15:guide id="5" orient="horz" pos="1464" userDrawn="1">
          <p15:clr>
            <a:srgbClr val="A4A3A4"/>
          </p15:clr>
        </p15:guide>
        <p15:guide id="6" orient="horz" pos="2912" userDrawn="1">
          <p15:clr>
            <a:srgbClr val="A4A3A4"/>
          </p15:clr>
        </p15:guide>
        <p15:guide id="7" pos="373" userDrawn="1">
          <p15:clr>
            <a:srgbClr val="A4A3A4"/>
          </p15:clr>
        </p15:guide>
        <p15:guide id="8" orient="horz" pos="328" userDrawn="1">
          <p15:clr>
            <a:srgbClr val="A4A3A4"/>
          </p15:clr>
        </p15:guide>
        <p15:guide id="9" pos="7312" userDrawn="1">
          <p15:clr>
            <a:srgbClr val="A4A3A4"/>
          </p15:clr>
        </p15:guide>
        <p15:guide id="10" orient="horz" pos="39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84F85"/>
    <a:srgbClr val="043059"/>
    <a:srgbClr val="96BD64"/>
    <a:srgbClr val="FFFFFF"/>
    <a:srgbClr val="2D5F2E"/>
    <a:srgbClr val="034A4E"/>
    <a:srgbClr val="C46F3F"/>
    <a:srgbClr val="F7F4E1"/>
    <a:srgbClr val="CBCA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0" autoAdjust="0"/>
    <p:restoredTop sz="94660"/>
  </p:normalViewPr>
  <p:slideViewPr>
    <p:cSldViewPr showGuides="1">
      <p:cViewPr>
        <p:scale>
          <a:sx n="75" d="100"/>
          <a:sy n="75" d="100"/>
        </p:scale>
        <p:origin x="1248" y="630"/>
      </p:cViewPr>
      <p:guideLst>
        <p:guide orient="horz" pos="2238"/>
        <p:guide pos="2568"/>
        <p:guide pos="5087"/>
        <p:guide pos="3860"/>
        <p:guide orient="horz" pos="1464"/>
        <p:guide orient="horz" pos="2912"/>
        <p:guide pos="373"/>
        <p:guide orient="horz" pos="328"/>
        <p:guide pos="7312"/>
        <p:guide orient="horz" pos="3933"/>
      </p:guideLst>
    </p:cSldViewPr>
  </p:slideViewPr>
  <p:notesTextViewPr>
    <p:cViewPr>
      <p:scale>
        <a:sx n="1" d="1"/>
        <a:sy n="1" d="1"/>
      </p:scale>
      <p:origin x="0" y="0"/>
    </p:cViewPr>
  </p:notesTextViewPr>
  <p:gridSpacing cx="39601" cy="39601"/>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67.xml"/><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CN Medium" panose="02020500000000000000" pitchFamily="18" charset="-122"/>
                <a:ea typeface="思源宋体 CN Medium" panose="02020500000000000000" pitchFamily="18" charset="-122"/>
              </a:defRPr>
            </a:lvl1pPr>
          </a:lstStyle>
          <a:p>
            <a:fld id="{C5324F8C-544A-4CD3-AE75-C1991B97C7B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CN Medium" panose="02020500000000000000" pitchFamily="18" charset="-122"/>
                <a:ea typeface="思源宋体 CN Medium" panose="02020500000000000000"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CN Medium" panose="02020500000000000000" pitchFamily="18" charset="-122"/>
                <a:ea typeface="思源宋体 CN Medium" panose="02020500000000000000" pitchFamily="18" charset="-122"/>
              </a:defRPr>
            </a:lvl1pPr>
          </a:lstStyle>
          <a:p>
            <a:fld id="{9AFF940A-C96F-41CA-852F-A088DD64EEC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1pPr>
    <a:lvl2pPr marL="4572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2pPr>
    <a:lvl3pPr marL="9144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3pPr>
    <a:lvl4pPr marL="13716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4pPr>
    <a:lvl5pPr marL="1828800" algn="l" defTabSz="914400" rtl="0" eaLnBrk="1" latinLnBrk="0" hangingPunct="1">
      <a:defRPr sz="1200" kern="1200">
        <a:solidFill>
          <a:schemeClr val="tx1"/>
        </a:solidFill>
        <a:latin typeface="思源宋体 CN Medium" panose="02020500000000000000" pitchFamily="18" charset="-122"/>
        <a:ea typeface="思源宋体 CN Medium" panose="02020500000000000000"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FF940A-C96F-41CA-852F-A088DD64EEC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FF940A-C96F-41CA-852F-A088DD64EEC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FF940A-C96F-41CA-852F-A088DD64EEC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FF940A-C96F-41CA-852F-A088DD64EEC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776485D-EDFC-4524-ABEE-C2DA8D4F86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5D56CC-C099-412F-9655-23477CD235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3CEDA47-F104-48B3-BCA2-B9F3698A518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398504-51FB-409E-891F-4D2F7AAD08D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EDA47-F104-48B3-BCA2-B9F3698A518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98504-51FB-409E-891F-4D2F7AAD08D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jpe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9.sv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9" Type="http://schemas.openxmlformats.org/officeDocument/2006/relationships/slideLayout" Target="../slideLayouts/slideLayout2.xml"/><Relationship Id="rId18" Type="http://schemas.openxmlformats.org/officeDocument/2006/relationships/image" Target="../media/image29.svg"/><Relationship Id="rId17" Type="http://schemas.openxmlformats.org/officeDocument/2006/relationships/image" Target="../media/image28.png"/><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1" Type="http://schemas.openxmlformats.org/officeDocument/2006/relationships/slideLayout" Target="../slideLayouts/slideLayout2.xml"/><Relationship Id="rId20" Type="http://schemas.openxmlformats.org/officeDocument/2006/relationships/tags" Target="../tags/tag64.xml"/><Relationship Id="rId2" Type="http://schemas.openxmlformats.org/officeDocument/2006/relationships/tags" Target="../tags/tag46.xml"/><Relationship Id="rId19" Type="http://schemas.openxmlformats.org/officeDocument/2006/relationships/tags" Target="../tags/tag63.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notesSlide" Target="../notesSlides/notesSlide2.xml"/><Relationship Id="rId15" Type="http://schemas.openxmlformats.org/officeDocument/2006/relationships/slideLayout" Target="../slideLayouts/slideLayout2.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7" Type="http://schemas.openxmlformats.org/officeDocument/2006/relationships/slideLayout" Target="../slideLayouts/slideLayout2.xml"/><Relationship Id="rId16" Type="http://schemas.openxmlformats.org/officeDocument/2006/relationships/image" Target="../media/image19.svg"/><Relationship Id="rId15" Type="http://schemas.openxmlformats.org/officeDocument/2006/relationships/image" Target="../media/image18.png"/><Relationship Id="rId14" Type="http://schemas.openxmlformats.org/officeDocument/2006/relationships/tags" Target="../tags/tag24.xml"/><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7" name="矩形 46"/>
          <p:cNvSpPr/>
          <p:nvPr/>
        </p:nvSpPr>
        <p:spPr>
          <a:xfrm>
            <a:off x="0" y="320040"/>
            <a:ext cx="12192000" cy="6225540"/>
          </a:xfrm>
          <a:prstGeom prst="rect">
            <a:avLst/>
          </a:prstGeom>
          <a:gradFill>
            <a:gsLst>
              <a:gs pos="32000">
                <a:schemeClr val="accent2">
                  <a:alpha val="58000"/>
                </a:schemeClr>
              </a:gs>
              <a:gs pos="0">
                <a:schemeClr val="accent2">
                  <a:alpha val="73000"/>
                </a:schemeClr>
              </a:gs>
              <a:gs pos="67000">
                <a:schemeClr val="accent2">
                  <a:alpha val="43000"/>
                </a:schemeClr>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92455" y="2541905"/>
            <a:ext cx="5954395" cy="1844675"/>
          </a:xfrm>
          <a:prstGeom prst="rect">
            <a:avLst/>
          </a:prstGeom>
          <a:noFill/>
        </p:spPr>
        <p:txBody>
          <a:bodyPr wrap="square" rtlCol="0">
            <a:noAutofit/>
          </a:bodyPr>
          <a:lstStyle/>
          <a:p>
            <a:pPr algn="dist"/>
            <a:r>
              <a:rPr lang="zh-CN" altLang="en-US" sz="4000" spc="300" dirty="0">
                <a:solidFill>
                  <a:schemeClr val="bg1"/>
                </a:solidFill>
                <a:effectLst/>
                <a:latin typeface="思源宋体 CN Heavy" panose="02020900000000000000" pitchFamily="18" charset="-122"/>
                <a:ea typeface="思源宋体 CN Heavy" panose="02020900000000000000" pitchFamily="18" charset="-122"/>
              </a:rPr>
              <a:t>山东栖霞笏山金矿“1·10”重大爆炸事故</a:t>
            </a:r>
            <a:endParaRPr lang="zh-CN" altLang="en-US" sz="4000" spc="300" dirty="0">
              <a:solidFill>
                <a:schemeClr val="bg1"/>
              </a:solidFill>
              <a:effectLst/>
              <a:latin typeface="思源宋体 CN Heavy" panose="02020900000000000000" pitchFamily="18" charset="-122"/>
              <a:ea typeface="思源宋体 CN Heavy" panose="02020900000000000000" pitchFamily="18" charset="-122"/>
            </a:endParaRPr>
          </a:p>
        </p:txBody>
      </p:sp>
      <p:sp>
        <p:nvSpPr>
          <p:cNvPr id="46" name="文本框 45"/>
          <p:cNvSpPr txBox="1"/>
          <p:nvPr/>
        </p:nvSpPr>
        <p:spPr>
          <a:xfrm>
            <a:off x="592138" y="1864584"/>
            <a:ext cx="5187054" cy="460375"/>
          </a:xfrm>
          <a:prstGeom prst="rect">
            <a:avLst/>
          </a:prstGeom>
          <a:noFill/>
        </p:spPr>
        <p:txBody>
          <a:bodyPr wrap="square" rtlCol="0">
            <a:spAutoFit/>
          </a:bodyPr>
          <a:lstStyle/>
          <a:p>
            <a:r>
              <a:rPr lang="en-US" altLang="zh-CN" sz="2400" dirty="0">
                <a:ln w="6350">
                  <a:noFill/>
                </a:ln>
                <a:solidFill>
                  <a:schemeClr val="bg1"/>
                </a:solidFill>
                <a:latin typeface="+mn-ea"/>
              </a:rPr>
              <a:t> REPORT</a:t>
            </a:r>
            <a:endParaRPr lang="zh-CN" altLang="en-US" sz="2400" dirty="0">
              <a:ln w="6350">
                <a:noFill/>
              </a:ln>
              <a:solidFill>
                <a:schemeClr val="bg1"/>
              </a:solidFill>
              <a:latin typeface="+mn-ea"/>
            </a:endParaRPr>
          </a:p>
        </p:txBody>
      </p:sp>
      <p:sp>
        <p:nvSpPr>
          <p:cNvPr id="48" name="矩形 47"/>
          <p:cNvSpPr/>
          <p:nvPr/>
        </p:nvSpPr>
        <p:spPr>
          <a:xfrm>
            <a:off x="1" y="5290247"/>
            <a:ext cx="12191999" cy="158403"/>
          </a:xfrm>
          <a:prstGeom prst="rect">
            <a:avLst/>
          </a:prstGeom>
          <a:gradFill>
            <a:gsLst>
              <a:gs pos="100000">
                <a:schemeClr val="accent2"/>
              </a:gs>
              <a:gs pos="0">
                <a:schemeClr val="accent2">
                  <a:lumMod val="40000"/>
                  <a:lumOff val="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6" name="组合 55"/>
          <p:cNvGrpSpPr/>
          <p:nvPr/>
        </p:nvGrpSpPr>
        <p:grpSpPr>
          <a:xfrm>
            <a:off x="823756" y="4062583"/>
            <a:ext cx="3126105" cy="337185"/>
            <a:chOff x="908269" y="4238208"/>
            <a:chExt cx="3126105" cy="337185"/>
          </a:xfrm>
        </p:grpSpPr>
        <p:sp>
          <p:nvSpPr>
            <p:cNvPr id="51" name="文本框 50"/>
            <p:cNvSpPr txBox="1"/>
            <p:nvPr/>
          </p:nvSpPr>
          <p:spPr>
            <a:xfrm>
              <a:off x="1192749" y="4238208"/>
              <a:ext cx="2841625" cy="337185"/>
            </a:xfrm>
            <a:prstGeom prst="rect">
              <a:avLst/>
            </a:prstGeom>
            <a:noFill/>
          </p:spPr>
          <p:txBody>
            <a:bodyPr wrap="square" rtlCol="0">
              <a:spAutoFit/>
            </a:bodyPr>
            <a:lstStyle/>
            <a:p>
              <a:r>
                <a:rPr lang="zh-CN" altLang="en-US" sz="1600" spc="130" dirty="0">
                  <a:solidFill>
                    <a:schemeClr val="bg1"/>
                  </a:solidFill>
                  <a:effectLst/>
                  <a:latin typeface="+mn-ea"/>
                </a:rPr>
                <a:t>汇报人：</a:t>
              </a:r>
              <a:r>
                <a:rPr lang="en-US" altLang="zh-CN" sz="1200" spc="130" dirty="0">
                  <a:solidFill>
                    <a:schemeClr val="bg1"/>
                  </a:solidFill>
                  <a:effectLst/>
                  <a:latin typeface="+mn-ea"/>
                </a:rPr>
                <a:t>23</a:t>
              </a:r>
              <a:r>
                <a:rPr lang="zh-CN" altLang="en-US" sz="1200" spc="130" dirty="0">
                  <a:solidFill>
                    <a:schemeClr val="bg1"/>
                  </a:solidFill>
                  <a:effectLst/>
                  <a:latin typeface="+mn-ea"/>
                </a:rPr>
                <a:t>纺织（</a:t>
              </a:r>
              <a:r>
                <a:rPr lang="en-US" altLang="zh-CN" sz="1200" spc="130" dirty="0">
                  <a:solidFill>
                    <a:schemeClr val="bg1"/>
                  </a:solidFill>
                  <a:effectLst/>
                  <a:latin typeface="+mn-ea"/>
                </a:rPr>
                <a:t>2</a:t>
              </a:r>
              <a:r>
                <a:rPr lang="zh-CN" altLang="en-US" sz="1200" spc="130" dirty="0">
                  <a:solidFill>
                    <a:schemeClr val="bg1"/>
                  </a:solidFill>
                  <a:effectLst/>
                  <a:latin typeface="+mn-ea"/>
                </a:rPr>
                <a:t>）班李凯涛</a:t>
              </a:r>
              <a:r>
                <a:rPr lang="zh-CN" altLang="en-US" sz="1200" spc="130" dirty="0">
                  <a:solidFill>
                    <a:schemeClr val="bg1"/>
                  </a:solidFill>
                  <a:effectLst/>
                  <a:latin typeface="+mj-ea"/>
                  <a:ea typeface="+mj-ea"/>
                </a:rPr>
                <a:t> </a:t>
              </a:r>
              <a:r>
                <a:rPr lang="zh-CN" altLang="en-US" sz="1600" spc="130" dirty="0">
                  <a:solidFill>
                    <a:schemeClr val="bg1"/>
                  </a:solidFill>
                  <a:effectLst/>
                  <a:latin typeface="+mj-ea"/>
                  <a:ea typeface="+mj-ea"/>
                </a:rPr>
                <a:t>       </a:t>
              </a:r>
              <a:endParaRPr lang="zh-CN" altLang="en-US" sz="1600" spc="130" dirty="0">
                <a:solidFill>
                  <a:schemeClr val="bg1"/>
                </a:solidFill>
                <a:effectLst/>
                <a:latin typeface="+mj-ea"/>
                <a:ea typeface="+mj-ea"/>
              </a:endParaRPr>
            </a:p>
          </p:txBody>
        </p:sp>
        <p:grpSp>
          <p:nvGrpSpPr>
            <p:cNvPr id="55" name="组合 54"/>
            <p:cNvGrpSpPr/>
            <p:nvPr/>
          </p:nvGrpSpPr>
          <p:grpSpPr>
            <a:xfrm>
              <a:off x="908269" y="4283773"/>
              <a:ext cx="248571" cy="248571"/>
              <a:chOff x="885373" y="4238208"/>
              <a:chExt cx="338554" cy="338554"/>
            </a:xfrm>
          </p:grpSpPr>
          <p:sp>
            <p:nvSpPr>
              <p:cNvPr id="54" name="矩形 53"/>
              <p:cNvSpPr/>
              <p:nvPr/>
            </p:nvSpPr>
            <p:spPr>
              <a:xfrm>
                <a:off x="885373" y="4238208"/>
                <a:ext cx="338554" cy="338554"/>
              </a:xfrm>
              <a:prstGeom prst="rect">
                <a:avLst/>
              </a:prstGeom>
              <a:solidFill>
                <a:schemeClr val="bg1"/>
              </a:solidFill>
              <a:ln w="63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3" name="图片 26" descr="templates\docerresourceshop\icons\\32303230323037303b32303230393639353bb0b2c8abc3b1b9a4b5d8c8cbd4b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842" y="4284677"/>
                <a:ext cx="245618" cy="245618"/>
              </a:xfrm>
              <a:prstGeom prst="rect">
                <a:avLst/>
              </a:prstGeom>
            </p:spPr>
          </p:pic>
        </p:grpSp>
      </p:grpSp>
      <p:grpSp>
        <p:nvGrpSpPr>
          <p:cNvPr id="83" name="组合 82"/>
          <p:cNvGrpSpPr/>
          <p:nvPr/>
        </p:nvGrpSpPr>
        <p:grpSpPr>
          <a:xfrm>
            <a:off x="791825" y="5906965"/>
            <a:ext cx="1600676" cy="453564"/>
            <a:chOff x="791825" y="5846841"/>
            <a:chExt cx="1600676" cy="453564"/>
          </a:xfrm>
        </p:grpSpPr>
        <p:grpSp>
          <p:nvGrpSpPr>
            <p:cNvPr id="66" name="组合 65"/>
            <p:cNvGrpSpPr/>
            <p:nvPr/>
          </p:nvGrpSpPr>
          <p:grpSpPr>
            <a:xfrm>
              <a:off x="1938937" y="5846841"/>
              <a:ext cx="453564" cy="453564"/>
              <a:chOff x="4118633" y="5862547"/>
              <a:chExt cx="453564" cy="453564"/>
            </a:xfrm>
          </p:grpSpPr>
          <p:sp>
            <p:nvSpPr>
              <p:cNvPr id="64" name="矩形 63"/>
              <p:cNvSpPr/>
              <p:nvPr/>
            </p:nvSpPr>
            <p:spPr>
              <a:xfrm>
                <a:off x="4118633" y="5862547"/>
                <a:ext cx="453564" cy="453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11" descr="templates\docerresourceshop\icons\\343435333239323b333635393132363bcaa9b9a4cce1cab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0935" y="5934849"/>
                <a:ext cx="308960" cy="308960"/>
              </a:xfrm>
              <a:prstGeom prst="rect">
                <a:avLst/>
              </a:prstGeom>
            </p:spPr>
          </p:pic>
        </p:grpSp>
        <p:grpSp>
          <p:nvGrpSpPr>
            <p:cNvPr id="65" name="组合 64"/>
            <p:cNvGrpSpPr/>
            <p:nvPr/>
          </p:nvGrpSpPr>
          <p:grpSpPr>
            <a:xfrm>
              <a:off x="791825" y="5846841"/>
              <a:ext cx="453564" cy="453564"/>
              <a:chOff x="3628464" y="5862547"/>
              <a:chExt cx="453564" cy="453564"/>
            </a:xfrm>
          </p:grpSpPr>
          <p:sp>
            <p:nvSpPr>
              <p:cNvPr id="63" name="矩形 62"/>
              <p:cNvSpPr/>
              <p:nvPr/>
            </p:nvSpPr>
            <p:spPr>
              <a:xfrm>
                <a:off x="3628464" y="5862547"/>
                <a:ext cx="453564" cy="453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13" descr="templates\docerresourceshop\icons\\343435333335353b333635363835323bbda8d6f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0766" y="5934849"/>
                <a:ext cx="308960" cy="308960"/>
              </a:xfrm>
              <a:prstGeom prst="rect">
                <a:avLst/>
              </a:prstGeom>
            </p:spPr>
          </p:pic>
        </p:grpSp>
        <p:grpSp>
          <p:nvGrpSpPr>
            <p:cNvPr id="67" name="组合 66"/>
            <p:cNvGrpSpPr/>
            <p:nvPr/>
          </p:nvGrpSpPr>
          <p:grpSpPr>
            <a:xfrm>
              <a:off x="1365381" y="5846841"/>
              <a:ext cx="453564" cy="453564"/>
              <a:chOff x="3138295" y="5862547"/>
              <a:chExt cx="453564" cy="453564"/>
            </a:xfrm>
          </p:grpSpPr>
          <p:sp>
            <p:nvSpPr>
              <p:cNvPr id="62" name="矩形 61"/>
              <p:cNvSpPr/>
              <p:nvPr/>
            </p:nvSpPr>
            <p:spPr>
              <a:xfrm>
                <a:off x="3138295" y="5862547"/>
                <a:ext cx="453564" cy="453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5" descr="templates\docerresourceshop\icons\\343435333239323b333635393133303bcaa9b9a4c3fac5c6"/>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09579" y="5933831"/>
                <a:ext cx="310997" cy="310997"/>
              </a:xfrm>
              <a:prstGeom prst="rect">
                <a:avLst/>
              </a:prstGeom>
            </p:spPr>
          </p:pic>
        </p:grpSp>
      </p:grpSp>
      <p:pic>
        <p:nvPicPr>
          <p:cNvPr id="70" name="图片 23" descr="templates\docerresourceshop\icons\\32303230323037303b32303230393730373bbda8d6febda8d4ec"/>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264" y="386093"/>
            <a:ext cx="368353" cy="368524"/>
          </a:xfrm>
          <a:prstGeom prst="rect">
            <a:avLst/>
          </a:prstGeom>
        </p:spPr>
      </p:pic>
      <p:sp>
        <p:nvSpPr>
          <p:cNvPr id="2" name="文本框 1"/>
          <p:cNvSpPr txBox="1"/>
          <p:nvPr/>
        </p:nvSpPr>
        <p:spPr>
          <a:xfrm>
            <a:off x="749935" y="3740150"/>
            <a:ext cx="4064000" cy="368300"/>
          </a:xfrm>
          <a:prstGeom prst="rect">
            <a:avLst/>
          </a:prstGeom>
          <a:noFill/>
        </p:spPr>
        <p:txBody>
          <a:bodyPr wrap="square" rtlCol="0">
            <a:spAutoFit/>
          </a:bodyPr>
          <a:p>
            <a:r>
              <a:rPr lang="zh-CN" altLang="en-US"/>
              <a:t>2021年全国应急救援十大典型案例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1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
                            </p:stCondLst>
                            <p:childTnLst>
                              <p:par>
                                <p:cTn id="14" presetID="22" presetClass="entr" presetSubtype="4"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down)">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flipH="1">
            <a:off x="1027072" y="1369749"/>
            <a:ext cx="3640892" cy="454529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314254" y="271788"/>
            <a:ext cx="3049277" cy="497617"/>
            <a:chOff x="212878" y="2438975"/>
            <a:chExt cx="3049277" cy="497617"/>
          </a:xfrm>
        </p:grpSpPr>
        <p:sp>
          <p:nvSpPr>
            <p:cNvPr id="7" name="文本框 6"/>
            <p:cNvSpPr txBox="1"/>
            <p:nvPr/>
          </p:nvSpPr>
          <p:spPr>
            <a:xfrm>
              <a:off x="579397" y="2438975"/>
              <a:ext cx="2682758" cy="460375"/>
            </a:xfrm>
            <a:prstGeom prst="rect">
              <a:avLst/>
            </a:prstGeom>
            <a:noFill/>
          </p:spPr>
          <p:txBody>
            <a:bodyPr wrap="square" rtlCol="0">
              <a:spAutoFit/>
            </a:bodyPr>
            <a:lstStyle/>
            <a:p>
              <a:r>
                <a:rPr lang="zh-CN" altLang="en-US" sz="2400" spc="130" dirty="0">
                  <a:latin typeface="+mj-ea"/>
                  <a:ea typeface="+mj-ea"/>
                </a:rPr>
                <a:t>事故</a:t>
              </a:r>
              <a:r>
                <a:rPr lang="zh-CN" altLang="en-US" sz="2400" spc="130" dirty="0">
                  <a:latin typeface="+mj-ea"/>
                  <a:ea typeface="+mj-ea"/>
                </a:rPr>
                <a:t>救援</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5457190" y="1369695"/>
            <a:ext cx="5391150" cy="4690110"/>
            <a:chOff x="8594" y="2157"/>
            <a:chExt cx="8490" cy="7386"/>
          </a:xfrm>
        </p:grpSpPr>
        <p:grpSp>
          <p:nvGrpSpPr>
            <p:cNvPr id="35" name="组合 34"/>
            <p:cNvGrpSpPr/>
            <p:nvPr/>
          </p:nvGrpSpPr>
          <p:grpSpPr>
            <a:xfrm>
              <a:off x="8594" y="2157"/>
              <a:ext cx="8490" cy="1865"/>
              <a:chOff x="5457143" y="1369749"/>
              <a:chExt cx="5390977" cy="1184275"/>
            </a:xfrm>
          </p:grpSpPr>
          <p:sp>
            <p:nvSpPr>
              <p:cNvPr id="14" name="矩形 13"/>
              <p:cNvSpPr/>
              <p:nvPr/>
            </p:nvSpPr>
            <p:spPr>
              <a:xfrm>
                <a:off x="6378230" y="1450924"/>
                <a:ext cx="4469890" cy="991736"/>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457143" y="1369749"/>
                <a:ext cx="1161311" cy="1154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5" descr="templates\docerresourceshop\icons\\343435333239323b333635393133303bcaa9b9a4c3fac5c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67798" y="1676792"/>
                <a:ext cx="540000" cy="540000"/>
              </a:xfrm>
              <a:prstGeom prst="rect">
                <a:avLst/>
              </a:prstGeom>
            </p:spPr>
          </p:pic>
          <p:sp>
            <p:nvSpPr>
              <p:cNvPr id="32" name="文本框 31"/>
              <p:cNvSpPr txBox="1"/>
              <p:nvPr/>
            </p:nvSpPr>
            <p:spPr>
              <a:xfrm>
                <a:off x="6650308" y="1441504"/>
                <a:ext cx="4183380" cy="1112520"/>
              </a:xfrm>
              <a:prstGeom prst="rect">
                <a:avLst/>
              </a:prstGeom>
              <a:noFill/>
            </p:spPr>
            <p:txBody>
              <a:bodyPr wrap="square">
                <a:noAutofit/>
              </a:bodyPr>
              <a:lstStyle/>
              <a:p>
                <a:pPr>
                  <a:lnSpc>
                    <a:spcPct val="125000"/>
                  </a:lnSpc>
                </a:pPr>
                <a:r>
                  <a:rPr lang="zh-CN" altLang="en-US" sz="1200" spc="120" dirty="0">
                    <a:latin typeface="思源宋体 CN Medium" panose="02020500000000000000" pitchFamily="18" charset="-122"/>
                    <a:ea typeface="思源宋体 CN Medium" panose="02020500000000000000" pitchFamily="18" charset="-122"/>
                    <a:sym typeface="+mn-ea"/>
                  </a:rPr>
                  <a:t>1月22日，事故应急救援指挥部通报称，往井下“六中段”（637米）的1号钻暂未发现生命迹象。“五中段”（586.8米）10名被困人员身体状况、心理状况、生存环境良好。</a:t>
                </a:r>
                <a:endParaRPr lang="zh-CN" altLang="en-US" sz="1200" spc="120" dirty="0">
                  <a:latin typeface="思源宋体 CN Medium" panose="02020500000000000000" pitchFamily="18" charset="-122"/>
                  <a:ea typeface="思源宋体 CN Medium" panose="02020500000000000000" pitchFamily="18" charset="-122"/>
                  <a:sym typeface="+mn-ea"/>
                </a:endParaRPr>
              </a:p>
            </p:txBody>
          </p:sp>
        </p:grpSp>
        <p:grpSp>
          <p:nvGrpSpPr>
            <p:cNvPr id="36" name="组合 35"/>
            <p:cNvGrpSpPr/>
            <p:nvPr/>
          </p:nvGrpSpPr>
          <p:grpSpPr>
            <a:xfrm>
              <a:off x="8594" y="4827"/>
              <a:ext cx="8490" cy="1817"/>
              <a:chOff x="5457143" y="3065355"/>
              <a:chExt cx="5390977" cy="1154086"/>
            </a:xfrm>
          </p:grpSpPr>
          <p:sp>
            <p:nvSpPr>
              <p:cNvPr id="18" name="矩形 17"/>
              <p:cNvSpPr/>
              <p:nvPr/>
            </p:nvSpPr>
            <p:spPr>
              <a:xfrm>
                <a:off x="6378230" y="3146530"/>
                <a:ext cx="4469890" cy="991736"/>
              </a:xfrm>
              <a:prstGeom prst="rect">
                <a:avLst/>
              </a:prstGeom>
              <a:solidFill>
                <a:schemeClr val="accent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5457143" y="3065355"/>
                <a:ext cx="1161311" cy="1154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6" descr="templates\docerresourceshop\icons\\32303230323037303b32303230393730363bb9a4b5d8caa9b9a4b0b2c8abc3b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7798" y="3372398"/>
                <a:ext cx="540000" cy="540000"/>
              </a:xfrm>
              <a:prstGeom prst="rect">
                <a:avLst/>
              </a:prstGeom>
            </p:spPr>
          </p:pic>
        </p:grpSp>
        <p:grpSp>
          <p:nvGrpSpPr>
            <p:cNvPr id="37" name="组合 36"/>
            <p:cNvGrpSpPr/>
            <p:nvPr/>
          </p:nvGrpSpPr>
          <p:grpSpPr>
            <a:xfrm>
              <a:off x="8594" y="7498"/>
              <a:ext cx="8490" cy="1817"/>
              <a:chOff x="5457143" y="4760960"/>
              <a:chExt cx="5390977" cy="1154086"/>
            </a:xfrm>
          </p:grpSpPr>
          <p:sp>
            <p:nvSpPr>
              <p:cNvPr id="22" name="矩形 21"/>
              <p:cNvSpPr/>
              <p:nvPr/>
            </p:nvSpPr>
            <p:spPr>
              <a:xfrm>
                <a:off x="6378230" y="4842135"/>
                <a:ext cx="4469890" cy="991736"/>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457143" y="4760960"/>
                <a:ext cx="1161311" cy="1154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7" descr="templates\docerresourceshop\icons\\343435333239323b333635393430363bd7b0d0d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798" y="5068003"/>
                <a:ext cx="540000" cy="540000"/>
              </a:xfrm>
              <a:prstGeom prst="rect">
                <a:avLst/>
              </a:prstGeom>
            </p:spPr>
          </p:pic>
        </p:grpSp>
        <p:sp>
          <p:nvSpPr>
            <p:cNvPr id="3" name="文本框 2"/>
            <p:cNvSpPr txBox="1"/>
            <p:nvPr/>
          </p:nvSpPr>
          <p:spPr>
            <a:xfrm>
              <a:off x="10473" y="5028"/>
              <a:ext cx="6589" cy="1416"/>
            </a:xfrm>
            <a:prstGeom prst="rect">
              <a:avLst/>
            </a:prstGeom>
            <a:noFill/>
          </p:spPr>
          <p:txBody>
            <a:bodyPr wrap="square" rtlCol="0" anchor="t">
              <a:spAutoFit/>
            </a:bodyPr>
            <a:p>
              <a:pPr>
                <a:lnSpc>
                  <a:spcPct val="125000"/>
                </a:lnSpc>
              </a:pPr>
              <a:r>
                <a:rPr lang="zh-CN" altLang="en-US" sz="1400" spc="120" dirty="0">
                  <a:latin typeface="思源宋体 CN Medium" panose="02020500000000000000" pitchFamily="18" charset="-122"/>
                  <a:ea typeface="思源宋体 CN Medium" panose="02020500000000000000" pitchFamily="18" charset="-122"/>
                  <a:sym typeface="+mn-ea"/>
                </a:rPr>
                <a:t>前据专家预测重量体积，从清了10米的进度看，需要15天才能打通。然而1月24日早晨，抢救工作取得突破性进展。</a:t>
              </a:r>
              <a:endParaRPr lang="zh-CN" altLang="en-US" sz="1400" spc="120" dirty="0">
                <a:latin typeface="思源宋体 CN Medium" panose="02020500000000000000" pitchFamily="18" charset="-122"/>
                <a:ea typeface="思源宋体 CN Medium" panose="02020500000000000000" pitchFamily="18" charset="-122"/>
                <a:sym typeface="+mn-ea"/>
              </a:endParaRPr>
            </a:p>
          </p:txBody>
        </p:sp>
        <p:sp>
          <p:nvSpPr>
            <p:cNvPr id="8" name="文本框 7"/>
            <p:cNvSpPr txBox="1"/>
            <p:nvPr/>
          </p:nvSpPr>
          <p:spPr>
            <a:xfrm>
              <a:off x="10411" y="7645"/>
              <a:ext cx="6652" cy="1899"/>
            </a:xfrm>
            <a:prstGeom prst="rect">
              <a:avLst/>
            </a:prstGeom>
            <a:noFill/>
          </p:spPr>
          <p:txBody>
            <a:bodyPr wrap="square" rtlCol="0" anchor="t">
              <a:noAutofit/>
            </a:bodyPr>
            <a:p>
              <a:pPr>
                <a:lnSpc>
                  <a:spcPct val="125000"/>
                </a:lnSpc>
              </a:pPr>
              <a:r>
                <a:rPr lang="zh-CN" altLang="en-US" sz="1200" spc="120" dirty="0">
                  <a:latin typeface="思源宋体 CN Medium" panose="02020500000000000000" pitchFamily="18" charset="-122"/>
                  <a:ea typeface="思源宋体 CN Medium" panose="02020500000000000000" pitchFamily="18" charset="-122"/>
                  <a:sym typeface="+mn-ea"/>
                </a:rPr>
                <a:t>1月24日上午，救援人员在“4中段”发现一名被困工人。1月24日15时18分许，在“5中段”发现的10名被困工人全部升井。 1月25日下午5时，9名矿工被发现，但均已不幸遇难。</a:t>
              </a:r>
              <a:endParaRPr lang="zh-CN" altLang="en-US" sz="1200" spc="120" dirty="0">
                <a:latin typeface="思源宋体 CN Medium" panose="02020500000000000000" pitchFamily="18" charset="-122"/>
                <a:ea typeface="思源宋体 CN Medium" panose="02020500000000000000" pitchFamily="18" charset="-122"/>
                <a:sym typeface="+mn-ea"/>
              </a:endParaRPr>
            </a:p>
          </p:txBody>
        </p:sp>
      </p:grpSp>
      <p:pic>
        <p:nvPicPr>
          <p:cNvPr id="9" name="图片 8" descr="nQNCkHxvl7"/>
          <p:cNvPicPr>
            <a:picLocks noChangeAspect="1"/>
          </p:cNvPicPr>
          <p:nvPr/>
        </p:nvPicPr>
        <p:blipFill>
          <a:blip r:embed="rId7"/>
          <a:stretch>
            <a:fillRect/>
          </a:stretch>
        </p:blipFill>
        <p:spPr>
          <a:xfrm>
            <a:off x="1224915" y="1370330"/>
            <a:ext cx="3636010" cy="4544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1" y="0"/>
            <a:ext cx="12185057" cy="6858000"/>
          </a:xfrm>
          <a:prstGeom prst="rect">
            <a:avLst/>
          </a:prstGeom>
        </p:spPr>
      </p:pic>
      <p:sp>
        <p:nvSpPr>
          <p:cNvPr id="11" name="矩形 10"/>
          <p:cNvSpPr/>
          <p:nvPr/>
        </p:nvSpPr>
        <p:spPr>
          <a:xfrm>
            <a:off x="0" y="-1"/>
            <a:ext cx="12192000" cy="685800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239135" y="3000375"/>
            <a:ext cx="5713730" cy="983615"/>
          </a:xfrm>
          <a:prstGeom prst="rect">
            <a:avLst/>
          </a:prstGeom>
          <a:noFill/>
        </p:spPr>
        <p:txBody>
          <a:bodyPr wrap="square" rtlCol="0">
            <a:spAutoFit/>
          </a:bodyPr>
          <a:lstStyle/>
          <a:p>
            <a:pPr algn="ctr"/>
            <a:r>
              <a:rPr lang="zh-CN" altLang="en-US" sz="5800" spc="130" dirty="0">
                <a:solidFill>
                  <a:schemeClr val="bg1"/>
                </a:solidFill>
                <a:latin typeface="+mj-ea"/>
                <a:ea typeface="+mj-ea"/>
                <a:sym typeface="+mn-ea"/>
              </a:rPr>
              <a:t>教训总结与反思</a:t>
            </a:r>
            <a:endParaRPr lang="zh-CN" altLang="en-US" sz="5800" spc="130" dirty="0">
              <a:solidFill>
                <a:schemeClr val="bg1"/>
              </a:solidFill>
              <a:latin typeface="+mj-ea"/>
              <a:ea typeface="+mj-ea"/>
            </a:endParaRPr>
          </a:p>
        </p:txBody>
      </p:sp>
      <p:sp>
        <p:nvSpPr>
          <p:cNvPr id="2" name="文本框 1"/>
          <p:cNvSpPr txBox="1"/>
          <p:nvPr/>
        </p:nvSpPr>
        <p:spPr>
          <a:xfrm>
            <a:off x="4749566" y="2327678"/>
            <a:ext cx="2692868" cy="646331"/>
          </a:xfrm>
          <a:prstGeom prst="rect">
            <a:avLst/>
          </a:prstGeom>
          <a:noFill/>
        </p:spPr>
        <p:txBody>
          <a:bodyPr wrap="square">
            <a:spAutoFit/>
          </a:bodyPr>
          <a:lstStyle/>
          <a:p>
            <a:pPr algn="ctr"/>
            <a:r>
              <a:rPr lang="en-US" altLang="zh-CN" sz="3600" spc="130" dirty="0">
                <a:solidFill>
                  <a:schemeClr val="bg1">
                    <a:alpha val="70000"/>
                  </a:schemeClr>
                </a:solidFill>
                <a:latin typeface="+mj-ea"/>
                <a:ea typeface="+mj-ea"/>
              </a:rPr>
              <a:t>04</a:t>
            </a:r>
            <a:endParaRPr lang="zh-CN" altLang="en-US" sz="3600" dirty="0">
              <a:solidFill>
                <a:schemeClr val="bg1">
                  <a:alpha val="70000"/>
                </a:schemeClr>
              </a:solidFill>
            </a:endParaRPr>
          </a:p>
        </p:txBody>
      </p:sp>
      <p:sp>
        <p:nvSpPr>
          <p:cNvPr id="16" name="图文框 15"/>
          <p:cNvSpPr/>
          <p:nvPr/>
        </p:nvSpPr>
        <p:spPr>
          <a:xfrm>
            <a:off x="0" y="-2"/>
            <a:ext cx="12192000" cy="6858002"/>
          </a:xfrm>
          <a:prstGeom prst="frame">
            <a:avLst>
              <a:gd name="adj1" fmla="val 23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758761" y="4071740"/>
            <a:ext cx="4674479" cy="321945"/>
          </a:xfrm>
          <a:prstGeom prst="rect">
            <a:avLst/>
          </a:prstGeom>
          <a:noFill/>
        </p:spPr>
        <p:txBody>
          <a:bodyPr wrap="square" rtlCol="0">
            <a:spAutoFit/>
          </a:bodyPr>
          <a:lstStyle/>
          <a:p>
            <a:pPr algn="ctr">
              <a:lnSpc>
                <a:spcPts val="1800"/>
              </a:lnSpc>
            </a:pPr>
            <a:r>
              <a:rPr lang="en-US" altLang="zh-CN" sz="1600" dirty="0">
                <a:solidFill>
                  <a:schemeClr val="bg1"/>
                </a:solidFill>
              </a:rPr>
              <a:t>Lesson Summary and Reflection</a:t>
            </a:r>
            <a:endParaRPr lang="en-US" altLang="zh-CN" sz="1600" dirty="0">
              <a:solidFill>
                <a:schemeClr val="bg1"/>
              </a:solidFill>
            </a:endParaRPr>
          </a:p>
        </p:txBody>
      </p:sp>
      <p:cxnSp>
        <p:nvCxnSpPr>
          <p:cNvPr id="8" name="直接连接符 7"/>
          <p:cNvCxnSpPr/>
          <p:nvPr/>
        </p:nvCxnSpPr>
        <p:spPr>
          <a:xfrm>
            <a:off x="0" y="3508375"/>
            <a:ext cx="3403132" cy="0"/>
          </a:xfrm>
          <a:prstGeom prst="line">
            <a:avLst/>
          </a:prstGeom>
          <a:ln>
            <a:solidFill>
              <a:schemeClr val="bg1">
                <a:alpha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828469" y="3508375"/>
            <a:ext cx="3360059" cy="0"/>
          </a:xfrm>
          <a:prstGeom prst="line">
            <a:avLst/>
          </a:prstGeom>
          <a:ln>
            <a:solidFill>
              <a:schemeClr val="bg1">
                <a:alpha val="90000"/>
              </a:schemeClr>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254" y="271788"/>
            <a:ext cx="3049277" cy="497617"/>
            <a:chOff x="212878" y="2438975"/>
            <a:chExt cx="3049277" cy="497617"/>
          </a:xfrm>
        </p:grpSpPr>
        <p:sp>
          <p:nvSpPr>
            <p:cNvPr id="7" name="文本框 6"/>
            <p:cNvSpPr txBox="1"/>
            <p:nvPr/>
          </p:nvSpPr>
          <p:spPr>
            <a:xfrm>
              <a:off x="579397" y="2438975"/>
              <a:ext cx="2682758" cy="460375"/>
            </a:xfrm>
            <a:prstGeom prst="rect">
              <a:avLst/>
            </a:prstGeom>
            <a:noFill/>
          </p:spPr>
          <p:txBody>
            <a:bodyPr wrap="square" rtlCol="0">
              <a:spAutoFit/>
            </a:bodyPr>
            <a:lstStyle/>
            <a:p>
              <a:pPr algn="ctr"/>
              <a:r>
                <a:rPr lang="zh-CN" altLang="en-US" sz="2400" spc="130" dirty="0">
                  <a:solidFill>
                    <a:schemeClr val="tx1"/>
                  </a:solidFill>
                  <a:latin typeface="+mj-ea"/>
                  <a:ea typeface="+mj-ea"/>
                  <a:sym typeface="+mn-ea"/>
                </a:rPr>
                <a:t>教训总结与反思</a:t>
              </a:r>
              <a:endParaRPr lang="zh-CN" altLang="en-US" sz="2400" spc="130" dirty="0">
                <a:solidFill>
                  <a:schemeClr val="tx1"/>
                </a:solidFill>
                <a:latin typeface="+mj-ea"/>
                <a:ea typeface="+mj-ea"/>
                <a:sym typeface="+mn-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custDataLst>
              <p:tags r:id="rId1"/>
            </p:custDataLst>
          </p:nvPr>
        </p:nvGrpSpPr>
        <p:grpSpPr>
          <a:xfrm>
            <a:off x="4709735" y="2702881"/>
            <a:ext cx="2772530" cy="2775246"/>
            <a:chOff x="4709735" y="2112478"/>
            <a:chExt cx="2772530" cy="2775246"/>
          </a:xfrm>
        </p:grpSpPr>
        <p:sp>
          <p:nvSpPr>
            <p:cNvPr id="12" name="Freeform 6"/>
            <p:cNvSpPr/>
            <p:nvPr>
              <p:custDataLst>
                <p:tags r:id="rId2"/>
              </p:custDataLst>
            </p:nvPr>
          </p:nvSpPr>
          <p:spPr bwMode="auto">
            <a:xfrm>
              <a:off x="4751826" y="4142317"/>
              <a:ext cx="1987749" cy="745407"/>
            </a:xfrm>
            <a:custGeom>
              <a:avLst/>
              <a:gdLst>
                <a:gd name="T0" fmla="*/ 611 w 611"/>
                <a:gd name="T1" fmla="*/ 148 h 229"/>
                <a:gd name="T2" fmla="*/ 161 w 611"/>
                <a:gd name="T3" fmla="*/ 110 h 229"/>
                <a:gd name="T4" fmla="*/ 113 w 611"/>
                <a:gd name="T5" fmla="*/ 158 h 229"/>
                <a:gd name="T6" fmla="*/ 136 w 611"/>
                <a:gd name="T7" fmla="*/ 181 h 229"/>
                <a:gd name="T8" fmla="*/ 0 w 611"/>
                <a:gd name="T9" fmla="*/ 217 h 229"/>
                <a:gd name="T10" fmla="*/ 36 w 611"/>
                <a:gd name="T11" fmla="*/ 81 h 229"/>
                <a:gd name="T12" fmla="*/ 58 w 611"/>
                <a:gd name="T13" fmla="*/ 103 h 229"/>
                <a:gd name="T14" fmla="*/ 106 w 611"/>
                <a:gd name="T15" fmla="*/ 55 h 229"/>
                <a:gd name="T16" fmla="*/ 161 w 611"/>
                <a:gd name="T17" fmla="*/ 0 h 229"/>
                <a:gd name="T18" fmla="*/ 187 w 611"/>
                <a:gd name="T19" fmla="*/ 29 h 229"/>
                <a:gd name="T20" fmla="*/ 572 w 611"/>
                <a:gd name="T21" fmla="*/ 80 h 229"/>
                <a:gd name="T22" fmla="*/ 611 w 611"/>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1" h="229">
                  <a:moveTo>
                    <a:pt x="611" y="148"/>
                  </a:moveTo>
                  <a:cubicBezTo>
                    <a:pt x="470" y="229"/>
                    <a:pt x="290" y="216"/>
                    <a:pt x="161" y="110"/>
                  </a:cubicBezTo>
                  <a:cubicBezTo>
                    <a:pt x="113" y="158"/>
                    <a:pt x="113" y="158"/>
                    <a:pt x="113" y="158"/>
                  </a:cubicBezTo>
                  <a:cubicBezTo>
                    <a:pt x="136" y="181"/>
                    <a:pt x="136" y="181"/>
                    <a:pt x="136" y="181"/>
                  </a:cubicBezTo>
                  <a:cubicBezTo>
                    <a:pt x="0" y="217"/>
                    <a:pt x="0" y="217"/>
                    <a:pt x="0" y="217"/>
                  </a:cubicBezTo>
                  <a:cubicBezTo>
                    <a:pt x="36" y="81"/>
                    <a:pt x="36" y="81"/>
                    <a:pt x="36" y="81"/>
                  </a:cubicBezTo>
                  <a:cubicBezTo>
                    <a:pt x="58" y="103"/>
                    <a:pt x="58" y="103"/>
                    <a:pt x="58" y="103"/>
                  </a:cubicBezTo>
                  <a:cubicBezTo>
                    <a:pt x="106" y="55"/>
                    <a:pt x="106" y="55"/>
                    <a:pt x="106" y="55"/>
                  </a:cubicBezTo>
                  <a:cubicBezTo>
                    <a:pt x="161" y="0"/>
                    <a:pt x="161" y="0"/>
                    <a:pt x="161" y="0"/>
                  </a:cubicBezTo>
                  <a:cubicBezTo>
                    <a:pt x="169" y="10"/>
                    <a:pt x="178" y="20"/>
                    <a:pt x="187" y="29"/>
                  </a:cubicBezTo>
                  <a:cubicBezTo>
                    <a:pt x="291" y="133"/>
                    <a:pt x="450" y="150"/>
                    <a:pt x="572" y="80"/>
                  </a:cubicBezTo>
                  <a:lnTo>
                    <a:pt x="611" y="148"/>
                  </a:lnTo>
                  <a:close/>
                </a:path>
              </a:pathLst>
            </a:custGeom>
            <a:solidFill>
              <a:schemeClr val="accent2"/>
            </a:solidFill>
            <a:ln>
              <a:noFill/>
            </a:ln>
          </p:spPr>
          <p:txBody>
            <a:bodyPr vert="horz" wrap="square" lIns="91440" tIns="45720" rIns="91440" bIns="45720" numCol="1" anchor="t" anchorCtr="0" compatLnSpc="1"/>
            <a:lstStyle/>
            <a:p>
              <a:endParaRPr lang="ru-RU"/>
            </a:p>
          </p:txBody>
        </p:sp>
        <p:sp>
          <p:nvSpPr>
            <p:cNvPr id="13" name="Freeform 7"/>
            <p:cNvSpPr/>
            <p:nvPr>
              <p:custDataLst>
                <p:tags r:id="rId3"/>
              </p:custDataLst>
            </p:nvPr>
          </p:nvSpPr>
          <p:spPr bwMode="auto">
            <a:xfrm>
              <a:off x="6736859" y="2855168"/>
              <a:ext cx="745406" cy="1990465"/>
            </a:xfrm>
            <a:custGeom>
              <a:avLst/>
              <a:gdLst>
                <a:gd name="T0" fmla="*/ 81 w 229"/>
                <a:gd name="T1" fmla="*/ 575 h 611"/>
                <a:gd name="T2" fmla="*/ 103 w 229"/>
                <a:gd name="T3" fmla="*/ 553 h 611"/>
                <a:gd name="T4" fmla="*/ 0 w 229"/>
                <a:gd name="T5" fmla="*/ 450 h 611"/>
                <a:gd name="T6" fmla="*/ 29 w 229"/>
                <a:gd name="T7" fmla="*/ 424 h 611"/>
                <a:gd name="T8" fmla="*/ 80 w 229"/>
                <a:gd name="T9" fmla="*/ 39 h 611"/>
                <a:gd name="T10" fmla="*/ 148 w 229"/>
                <a:gd name="T11" fmla="*/ 0 h 611"/>
                <a:gd name="T12" fmla="*/ 110 w 229"/>
                <a:gd name="T13" fmla="*/ 450 h 611"/>
                <a:gd name="T14" fmla="*/ 158 w 229"/>
                <a:gd name="T15" fmla="*/ 498 h 611"/>
                <a:gd name="T16" fmla="*/ 181 w 229"/>
                <a:gd name="T17" fmla="*/ 475 h 611"/>
                <a:gd name="T18" fmla="*/ 217 w 229"/>
                <a:gd name="T19" fmla="*/ 611 h 611"/>
                <a:gd name="T20" fmla="*/ 81 w 229"/>
                <a:gd name="T21" fmla="*/ 57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611">
                  <a:moveTo>
                    <a:pt x="81" y="575"/>
                  </a:moveTo>
                  <a:cubicBezTo>
                    <a:pt x="103" y="553"/>
                    <a:pt x="103" y="553"/>
                    <a:pt x="103" y="553"/>
                  </a:cubicBezTo>
                  <a:cubicBezTo>
                    <a:pt x="0" y="450"/>
                    <a:pt x="0" y="450"/>
                    <a:pt x="0" y="450"/>
                  </a:cubicBezTo>
                  <a:cubicBezTo>
                    <a:pt x="10" y="442"/>
                    <a:pt x="20" y="433"/>
                    <a:pt x="29" y="424"/>
                  </a:cubicBezTo>
                  <a:cubicBezTo>
                    <a:pt x="133" y="320"/>
                    <a:pt x="150" y="161"/>
                    <a:pt x="80" y="39"/>
                  </a:cubicBezTo>
                  <a:cubicBezTo>
                    <a:pt x="148" y="0"/>
                    <a:pt x="148" y="0"/>
                    <a:pt x="148" y="0"/>
                  </a:cubicBezTo>
                  <a:cubicBezTo>
                    <a:pt x="229" y="141"/>
                    <a:pt x="216" y="321"/>
                    <a:pt x="110" y="450"/>
                  </a:cubicBezTo>
                  <a:cubicBezTo>
                    <a:pt x="158" y="498"/>
                    <a:pt x="158" y="498"/>
                    <a:pt x="158" y="498"/>
                  </a:cubicBezTo>
                  <a:cubicBezTo>
                    <a:pt x="181" y="475"/>
                    <a:pt x="181" y="475"/>
                    <a:pt x="181" y="475"/>
                  </a:cubicBezTo>
                  <a:cubicBezTo>
                    <a:pt x="217" y="611"/>
                    <a:pt x="217" y="611"/>
                    <a:pt x="217" y="611"/>
                  </a:cubicBezTo>
                  <a:lnTo>
                    <a:pt x="81" y="575"/>
                  </a:lnTo>
                  <a:close/>
                </a:path>
              </a:pathLst>
            </a:custGeom>
            <a:solidFill>
              <a:schemeClr val="accent1"/>
            </a:solidFill>
            <a:ln>
              <a:noFill/>
            </a:ln>
          </p:spPr>
          <p:txBody>
            <a:bodyPr vert="horz" wrap="square" lIns="91440" tIns="45720" rIns="91440" bIns="45720" numCol="1" anchor="t" anchorCtr="0" compatLnSpc="1"/>
            <a:lstStyle/>
            <a:p>
              <a:endParaRPr lang="ru-RU"/>
            </a:p>
          </p:txBody>
        </p:sp>
        <p:sp>
          <p:nvSpPr>
            <p:cNvPr id="14" name="Freeform 8"/>
            <p:cNvSpPr/>
            <p:nvPr>
              <p:custDataLst>
                <p:tags r:id="rId4"/>
              </p:custDataLst>
            </p:nvPr>
          </p:nvSpPr>
          <p:spPr bwMode="auto">
            <a:xfrm>
              <a:off x="5451068" y="2112478"/>
              <a:ext cx="1989107" cy="745407"/>
            </a:xfrm>
            <a:custGeom>
              <a:avLst/>
              <a:gdLst>
                <a:gd name="T0" fmla="*/ 611 w 611"/>
                <a:gd name="T1" fmla="*/ 12 h 229"/>
                <a:gd name="T2" fmla="*/ 575 w 611"/>
                <a:gd name="T3" fmla="*/ 148 h 229"/>
                <a:gd name="T4" fmla="*/ 553 w 611"/>
                <a:gd name="T5" fmla="*/ 126 h 229"/>
                <a:gd name="T6" fmla="*/ 505 w 611"/>
                <a:gd name="T7" fmla="*/ 174 h 229"/>
                <a:gd name="T8" fmla="*/ 486 w 611"/>
                <a:gd name="T9" fmla="*/ 193 h 229"/>
                <a:gd name="T10" fmla="*/ 450 w 611"/>
                <a:gd name="T11" fmla="*/ 229 h 229"/>
                <a:gd name="T12" fmla="*/ 424 w 611"/>
                <a:gd name="T13" fmla="*/ 200 h 229"/>
                <a:gd name="T14" fmla="*/ 39 w 611"/>
                <a:gd name="T15" fmla="*/ 149 h 229"/>
                <a:gd name="T16" fmla="*/ 0 w 611"/>
                <a:gd name="T17" fmla="*/ 81 h 229"/>
                <a:gd name="T18" fmla="*/ 450 w 611"/>
                <a:gd name="T19" fmla="*/ 119 h 229"/>
                <a:gd name="T20" fmla="*/ 498 w 611"/>
                <a:gd name="T21" fmla="*/ 71 h 229"/>
                <a:gd name="T22" fmla="*/ 475 w 611"/>
                <a:gd name="T23" fmla="*/ 48 h 229"/>
                <a:gd name="T24" fmla="*/ 611 w 611"/>
                <a:gd name="T25" fmla="*/ 1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1" h="229">
                  <a:moveTo>
                    <a:pt x="611" y="12"/>
                  </a:moveTo>
                  <a:cubicBezTo>
                    <a:pt x="575" y="148"/>
                    <a:pt x="575" y="148"/>
                    <a:pt x="575" y="148"/>
                  </a:cubicBezTo>
                  <a:cubicBezTo>
                    <a:pt x="553" y="126"/>
                    <a:pt x="553" y="126"/>
                    <a:pt x="553" y="126"/>
                  </a:cubicBezTo>
                  <a:cubicBezTo>
                    <a:pt x="505" y="174"/>
                    <a:pt x="505" y="174"/>
                    <a:pt x="505" y="174"/>
                  </a:cubicBezTo>
                  <a:cubicBezTo>
                    <a:pt x="486" y="193"/>
                    <a:pt x="486" y="193"/>
                    <a:pt x="486" y="193"/>
                  </a:cubicBezTo>
                  <a:cubicBezTo>
                    <a:pt x="450" y="229"/>
                    <a:pt x="450" y="229"/>
                    <a:pt x="450" y="229"/>
                  </a:cubicBezTo>
                  <a:cubicBezTo>
                    <a:pt x="442" y="219"/>
                    <a:pt x="433" y="209"/>
                    <a:pt x="424" y="200"/>
                  </a:cubicBezTo>
                  <a:cubicBezTo>
                    <a:pt x="320" y="96"/>
                    <a:pt x="161" y="79"/>
                    <a:pt x="39" y="149"/>
                  </a:cubicBezTo>
                  <a:cubicBezTo>
                    <a:pt x="0" y="81"/>
                    <a:pt x="0" y="81"/>
                    <a:pt x="0" y="81"/>
                  </a:cubicBezTo>
                  <a:cubicBezTo>
                    <a:pt x="141" y="0"/>
                    <a:pt x="321" y="13"/>
                    <a:pt x="450" y="119"/>
                  </a:cubicBezTo>
                  <a:cubicBezTo>
                    <a:pt x="498" y="71"/>
                    <a:pt x="498" y="71"/>
                    <a:pt x="498" y="71"/>
                  </a:cubicBezTo>
                  <a:cubicBezTo>
                    <a:pt x="475" y="48"/>
                    <a:pt x="475" y="48"/>
                    <a:pt x="475" y="48"/>
                  </a:cubicBezTo>
                  <a:lnTo>
                    <a:pt x="611" y="12"/>
                  </a:lnTo>
                  <a:close/>
                </a:path>
              </a:pathLst>
            </a:custGeom>
            <a:solidFill>
              <a:schemeClr val="accent2"/>
            </a:solidFill>
            <a:ln>
              <a:noFill/>
            </a:ln>
          </p:spPr>
          <p:txBody>
            <a:bodyPr vert="horz" wrap="square" lIns="91440" tIns="45720" rIns="91440" bIns="45720" numCol="1" anchor="t" anchorCtr="0" compatLnSpc="1"/>
            <a:lstStyle/>
            <a:p>
              <a:endParaRPr lang="ru-RU"/>
            </a:p>
          </p:txBody>
        </p:sp>
        <p:sp>
          <p:nvSpPr>
            <p:cNvPr id="15" name="Freeform 9"/>
            <p:cNvSpPr/>
            <p:nvPr>
              <p:custDataLst>
                <p:tags r:id="rId5"/>
              </p:custDataLst>
            </p:nvPr>
          </p:nvSpPr>
          <p:spPr bwMode="auto">
            <a:xfrm>
              <a:off x="4709735" y="2154568"/>
              <a:ext cx="744048" cy="1990465"/>
            </a:xfrm>
            <a:custGeom>
              <a:avLst/>
              <a:gdLst>
                <a:gd name="T0" fmla="*/ 200 w 229"/>
                <a:gd name="T1" fmla="*/ 187 h 611"/>
                <a:gd name="T2" fmla="*/ 149 w 229"/>
                <a:gd name="T3" fmla="*/ 572 h 611"/>
                <a:gd name="T4" fmla="*/ 81 w 229"/>
                <a:gd name="T5" fmla="*/ 611 h 611"/>
                <a:gd name="T6" fmla="*/ 119 w 229"/>
                <a:gd name="T7" fmla="*/ 161 h 611"/>
                <a:gd name="T8" fmla="*/ 71 w 229"/>
                <a:gd name="T9" fmla="*/ 113 h 611"/>
                <a:gd name="T10" fmla="*/ 48 w 229"/>
                <a:gd name="T11" fmla="*/ 136 h 611"/>
                <a:gd name="T12" fmla="*/ 12 w 229"/>
                <a:gd name="T13" fmla="*/ 0 h 611"/>
                <a:gd name="T14" fmla="*/ 148 w 229"/>
                <a:gd name="T15" fmla="*/ 36 h 611"/>
                <a:gd name="T16" fmla="*/ 126 w 229"/>
                <a:gd name="T17" fmla="*/ 58 h 611"/>
                <a:gd name="T18" fmla="*/ 174 w 229"/>
                <a:gd name="T19" fmla="*/ 106 h 611"/>
                <a:gd name="T20" fmla="*/ 193 w 229"/>
                <a:gd name="T21" fmla="*/ 125 h 611"/>
                <a:gd name="T22" fmla="*/ 229 w 229"/>
                <a:gd name="T23" fmla="*/ 161 h 611"/>
                <a:gd name="T24" fmla="*/ 200 w 229"/>
                <a:gd name="T25" fmla="*/ 18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611">
                  <a:moveTo>
                    <a:pt x="200" y="187"/>
                  </a:moveTo>
                  <a:cubicBezTo>
                    <a:pt x="96" y="291"/>
                    <a:pt x="79" y="450"/>
                    <a:pt x="149" y="572"/>
                  </a:cubicBezTo>
                  <a:cubicBezTo>
                    <a:pt x="81" y="611"/>
                    <a:pt x="81" y="611"/>
                    <a:pt x="81" y="611"/>
                  </a:cubicBezTo>
                  <a:cubicBezTo>
                    <a:pt x="0" y="470"/>
                    <a:pt x="13" y="290"/>
                    <a:pt x="119" y="161"/>
                  </a:cubicBezTo>
                  <a:cubicBezTo>
                    <a:pt x="71" y="113"/>
                    <a:pt x="71" y="113"/>
                    <a:pt x="71" y="113"/>
                  </a:cubicBezTo>
                  <a:cubicBezTo>
                    <a:pt x="48" y="136"/>
                    <a:pt x="48" y="136"/>
                    <a:pt x="48" y="136"/>
                  </a:cubicBezTo>
                  <a:cubicBezTo>
                    <a:pt x="12" y="0"/>
                    <a:pt x="12" y="0"/>
                    <a:pt x="12" y="0"/>
                  </a:cubicBezTo>
                  <a:cubicBezTo>
                    <a:pt x="148" y="36"/>
                    <a:pt x="148" y="36"/>
                    <a:pt x="148" y="36"/>
                  </a:cubicBezTo>
                  <a:cubicBezTo>
                    <a:pt x="126" y="58"/>
                    <a:pt x="126" y="58"/>
                    <a:pt x="126" y="58"/>
                  </a:cubicBezTo>
                  <a:cubicBezTo>
                    <a:pt x="174" y="106"/>
                    <a:pt x="174" y="106"/>
                    <a:pt x="174" y="106"/>
                  </a:cubicBezTo>
                  <a:cubicBezTo>
                    <a:pt x="193" y="125"/>
                    <a:pt x="193" y="125"/>
                    <a:pt x="193" y="125"/>
                  </a:cubicBezTo>
                  <a:cubicBezTo>
                    <a:pt x="229" y="161"/>
                    <a:pt x="229" y="161"/>
                    <a:pt x="229" y="161"/>
                  </a:cubicBezTo>
                  <a:cubicBezTo>
                    <a:pt x="219" y="169"/>
                    <a:pt x="209" y="178"/>
                    <a:pt x="200" y="187"/>
                  </a:cubicBezTo>
                  <a:close/>
                </a:path>
              </a:pathLst>
            </a:custGeom>
            <a:solidFill>
              <a:schemeClr val="accent1"/>
            </a:solidFill>
            <a:ln>
              <a:noFill/>
            </a:ln>
          </p:spPr>
          <p:txBody>
            <a:bodyPr vert="horz" wrap="square" lIns="91440" tIns="45720" rIns="91440" bIns="45720" numCol="1" anchor="t" anchorCtr="0" compatLnSpc="1"/>
            <a:lstStyle/>
            <a:p>
              <a:endParaRPr lang="ru-RU"/>
            </a:p>
          </p:txBody>
        </p:sp>
        <p:sp>
          <p:nvSpPr>
            <p:cNvPr id="16" name="椭圆 15"/>
            <p:cNvSpPr/>
            <p:nvPr>
              <p:custDataLst>
                <p:tags r:id="rId6"/>
              </p:custDataLst>
            </p:nvPr>
          </p:nvSpPr>
          <p:spPr>
            <a:xfrm>
              <a:off x="5453784" y="2857885"/>
              <a:ext cx="1284432" cy="1284432"/>
            </a:xfrm>
            <a:prstGeom prst="ellipse">
              <a:avLst/>
            </a:prstGeom>
            <a:solidFill>
              <a:schemeClr val="bg1"/>
            </a:solidFill>
            <a:ln>
              <a:noFill/>
            </a:ln>
            <a:effectLst>
              <a:outerShdw blurRad="520700" sx="103000" sy="103000" algn="ctr"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custDataLst>
              <p:tags r:id="rId7"/>
            </p:custDataLst>
          </p:nvPr>
        </p:nvGrpSpPr>
        <p:grpSpPr>
          <a:xfrm>
            <a:off x="1697636" y="2239650"/>
            <a:ext cx="8977058" cy="4002055"/>
            <a:chOff x="1867270" y="2239650"/>
            <a:chExt cx="8977058" cy="4002055"/>
          </a:xfrm>
        </p:grpSpPr>
        <p:grpSp>
          <p:nvGrpSpPr>
            <p:cNvPr id="17" name="组合 16"/>
            <p:cNvGrpSpPr/>
            <p:nvPr/>
          </p:nvGrpSpPr>
          <p:grpSpPr>
            <a:xfrm>
              <a:off x="1867270" y="2239650"/>
              <a:ext cx="2145041" cy="3782794"/>
              <a:chOff x="1936000" y="1661032"/>
              <a:chExt cx="2145041" cy="3782794"/>
            </a:xfrm>
          </p:grpSpPr>
          <p:sp>
            <p:nvSpPr>
              <p:cNvPr id="18" name="文本框 17"/>
              <p:cNvSpPr txBox="1"/>
              <p:nvPr>
                <p:custDataLst>
                  <p:tags r:id="rId8"/>
                </p:custDataLst>
              </p:nvPr>
            </p:nvSpPr>
            <p:spPr>
              <a:xfrm>
                <a:off x="1939175" y="4514186"/>
                <a:ext cx="2141866" cy="929640"/>
              </a:xfrm>
              <a:prstGeom prst="rect">
                <a:avLst/>
              </a:prstGeom>
              <a:noFill/>
            </p:spPr>
            <p:txBody>
              <a:bodyPr wrap="square">
                <a:spAutoFit/>
              </a:bodyPr>
              <a:lstStyle/>
              <a:p>
                <a:pPr>
                  <a:lnSpc>
                    <a:spcPct val="130000"/>
                  </a:lnSpc>
                </a:pPr>
                <a:r>
                  <a:rPr lang="zh-CN" altLang="en-US" sz="1400" dirty="0">
                    <a:latin typeface="思源宋体 CN Medium" panose="02020500000000000000" pitchFamily="18" charset="-122"/>
                    <a:ea typeface="思源宋体 CN Medium" panose="02020500000000000000" pitchFamily="18" charset="-122"/>
                    <a:sym typeface="+mn-ea"/>
                  </a:rPr>
                  <a:t>涉事企业对生命漠视，</a:t>
                </a:r>
                <a:r>
                  <a:rPr lang="zh-CN" altLang="en-US" sz="1400" dirty="0">
                    <a:latin typeface="思源宋体 CN Medium" panose="02020500000000000000" pitchFamily="18" charset="-122"/>
                    <a:ea typeface="思源宋体 CN Medium" panose="02020500000000000000" pitchFamily="18" charset="-122"/>
                    <a:sym typeface="+mn-ea"/>
                  </a:rPr>
                  <a:t>导致22人被困长达30个小时，</a:t>
                </a:r>
                <a:r>
                  <a:rPr lang="zh-CN" altLang="en-US" sz="1400" dirty="0">
                    <a:latin typeface="思源宋体 CN Medium" panose="02020500000000000000" pitchFamily="18" charset="-122"/>
                    <a:ea typeface="思源宋体 CN Medium" panose="02020500000000000000" pitchFamily="18" charset="-122"/>
                    <a:sym typeface="+mn-ea"/>
                  </a:rPr>
                  <a:t>无异于草菅人命。</a:t>
                </a:r>
                <a:endParaRPr lang="zh-CN" altLang="en-US" sz="1400" dirty="0">
                  <a:latin typeface="思源宋体 CN Medium" panose="02020500000000000000" pitchFamily="18" charset="-122"/>
                  <a:ea typeface="思源宋体 CN Medium" panose="02020500000000000000" pitchFamily="18" charset="-122"/>
                  <a:sym typeface="+mn-ea"/>
                </a:endParaRPr>
              </a:p>
            </p:txBody>
          </p:sp>
          <p:sp>
            <p:nvSpPr>
              <p:cNvPr id="19" name="文本框 18"/>
              <p:cNvSpPr txBox="1"/>
              <p:nvPr>
                <p:custDataLst>
                  <p:tags r:id="rId9"/>
                </p:custDataLst>
              </p:nvPr>
            </p:nvSpPr>
            <p:spPr>
              <a:xfrm>
                <a:off x="1936000" y="1661032"/>
                <a:ext cx="2141866" cy="337185"/>
              </a:xfrm>
              <a:prstGeom prst="rect">
                <a:avLst/>
              </a:prstGeom>
              <a:noFill/>
            </p:spPr>
            <p:txBody>
              <a:bodyPr wrap="square" rtlCol="0">
                <a:spAutoFit/>
              </a:bodyPr>
              <a:lstStyle/>
              <a:p>
                <a:r>
                  <a:rPr lang="zh-CN" altLang="en-US" sz="1600" spc="120" dirty="0">
                    <a:solidFill>
                      <a:schemeClr val="accent1"/>
                    </a:solidFill>
                    <a:latin typeface="+mj-ea"/>
                    <a:ea typeface="+mj-ea"/>
                  </a:rPr>
                  <a:t>企业错误</a:t>
                </a:r>
                <a:r>
                  <a:rPr lang="zh-CN" altLang="en-US" sz="1600" spc="120" dirty="0">
                    <a:solidFill>
                      <a:schemeClr val="accent1"/>
                    </a:solidFill>
                    <a:latin typeface="+mj-ea"/>
                    <a:ea typeface="+mj-ea"/>
                  </a:rPr>
                  <a:t>行为</a:t>
                </a:r>
                <a:endParaRPr lang="zh-CN" altLang="en-US" sz="1600" spc="120" dirty="0">
                  <a:solidFill>
                    <a:schemeClr val="accent1"/>
                  </a:solidFill>
                  <a:latin typeface="+mj-ea"/>
                  <a:ea typeface="+mj-ea"/>
                </a:endParaRPr>
              </a:p>
            </p:txBody>
          </p:sp>
        </p:grpSp>
        <p:grpSp>
          <p:nvGrpSpPr>
            <p:cNvPr id="20" name="组合 19"/>
            <p:cNvGrpSpPr/>
            <p:nvPr/>
          </p:nvGrpSpPr>
          <p:grpSpPr>
            <a:xfrm>
              <a:off x="1867270" y="2610874"/>
              <a:ext cx="2184411" cy="2419251"/>
              <a:chOff x="1936000" y="-421034"/>
              <a:chExt cx="2184411" cy="2419251"/>
            </a:xfrm>
          </p:grpSpPr>
          <p:sp>
            <p:nvSpPr>
              <p:cNvPr id="21" name="文本框 20"/>
              <p:cNvSpPr txBox="1"/>
              <p:nvPr>
                <p:custDataLst>
                  <p:tags r:id="rId10"/>
                </p:custDataLst>
              </p:nvPr>
            </p:nvSpPr>
            <p:spPr>
              <a:xfrm>
                <a:off x="1978545" y="-421034"/>
                <a:ext cx="2141866" cy="1209675"/>
              </a:xfrm>
              <a:prstGeom prst="rect">
                <a:avLst/>
              </a:prstGeom>
              <a:noFill/>
            </p:spPr>
            <p:txBody>
              <a:bodyPr wrap="square">
                <a:spAutoFit/>
              </a:bodyPr>
              <a:lstStyle/>
              <a:p>
                <a:pPr>
                  <a:lnSpc>
                    <a:spcPct val="130000"/>
                  </a:lnSpc>
                </a:pPr>
                <a:r>
                  <a:rPr lang="zh-CN" altLang="en-US" sz="1400" dirty="0">
                    <a:latin typeface="思源宋体 CN Medium" panose="02020500000000000000" pitchFamily="18" charset="-122"/>
                    <a:ea typeface="思源宋体 CN Medium" panose="02020500000000000000" pitchFamily="18" charset="-122"/>
                    <a:sym typeface="+mn-ea"/>
                  </a:rPr>
                  <a:t>企业虽然组织了救援，却始终没有向部门报告，直到发现救援难度超出自身能力，才“揭开盖子”。</a:t>
                </a:r>
                <a:endParaRPr lang="zh-CN" altLang="en-US" sz="1400" dirty="0">
                  <a:latin typeface="思源宋体 CN Medium" panose="02020500000000000000" pitchFamily="18" charset="-122"/>
                  <a:ea typeface="思源宋体 CN Medium" panose="02020500000000000000" pitchFamily="18" charset="-122"/>
                  <a:sym typeface="+mn-ea"/>
                </a:endParaRPr>
              </a:p>
            </p:txBody>
          </p:sp>
          <p:sp>
            <p:nvSpPr>
              <p:cNvPr id="22" name="文本框 21"/>
              <p:cNvSpPr txBox="1"/>
              <p:nvPr>
                <p:custDataLst>
                  <p:tags r:id="rId11"/>
                </p:custDataLst>
              </p:nvPr>
            </p:nvSpPr>
            <p:spPr>
              <a:xfrm>
                <a:off x="1936000" y="1661032"/>
                <a:ext cx="2141866" cy="337185"/>
              </a:xfrm>
              <a:prstGeom prst="rect">
                <a:avLst/>
              </a:prstGeom>
              <a:noFill/>
            </p:spPr>
            <p:txBody>
              <a:bodyPr wrap="square" rtlCol="0">
                <a:spAutoFit/>
              </a:bodyPr>
              <a:lstStyle/>
              <a:p>
                <a:r>
                  <a:rPr lang="zh-CN" altLang="en-US" sz="1600" spc="120" dirty="0">
                    <a:solidFill>
                      <a:schemeClr val="accent2"/>
                    </a:solidFill>
                    <a:latin typeface="+mj-ea"/>
                    <a:ea typeface="+mj-ea"/>
                  </a:rPr>
                  <a:t>评判企业</a:t>
                </a:r>
                <a:r>
                  <a:rPr lang="zh-CN" altLang="en-US" sz="1600" spc="120" dirty="0">
                    <a:solidFill>
                      <a:schemeClr val="accent2"/>
                    </a:solidFill>
                    <a:latin typeface="+mj-ea"/>
                    <a:ea typeface="+mj-ea"/>
                  </a:rPr>
                  <a:t>行为</a:t>
                </a:r>
                <a:endParaRPr lang="zh-CN" altLang="en-US" sz="1600" spc="120" dirty="0">
                  <a:solidFill>
                    <a:schemeClr val="accent2"/>
                  </a:solidFill>
                  <a:latin typeface="+mj-ea"/>
                  <a:ea typeface="+mj-ea"/>
                </a:endParaRPr>
              </a:p>
            </p:txBody>
          </p:sp>
        </p:grpSp>
        <p:grpSp>
          <p:nvGrpSpPr>
            <p:cNvPr id="23" name="组合 22"/>
            <p:cNvGrpSpPr/>
            <p:nvPr/>
          </p:nvGrpSpPr>
          <p:grpSpPr>
            <a:xfrm>
              <a:off x="8381163" y="2239650"/>
              <a:ext cx="2463165" cy="4002055"/>
              <a:chOff x="8449893" y="1578146"/>
              <a:chExt cx="2463165" cy="4002055"/>
            </a:xfrm>
          </p:grpSpPr>
          <p:grpSp>
            <p:nvGrpSpPr>
              <p:cNvPr id="24" name="组合 23"/>
              <p:cNvGrpSpPr/>
              <p:nvPr/>
            </p:nvGrpSpPr>
            <p:grpSpPr>
              <a:xfrm>
                <a:off x="8449893" y="1578146"/>
                <a:ext cx="2463165" cy="1778635"/>
                <a:chOff x="1455761" y="1661032"/>
                <a:chExt cx="2463165" cy="1778635"/>
              </a:xfrm>
            </p:grpSpPr>
            <p:sp>
              <p:nvSpPr>
                <p:cNvPr id="28" name="文本框 27"/>
                <p:cNvSpPr txBox="1"/>
                <p:nvPr>
                  <p:custDataLst>
                    <p:tags r:id="rId12"/>
                  </p:custDataLst>
                </p:nvPr>
              </p:nvSpPr>
              <p:spPr>
                <a:xfrm>
                  <a:off x="1455761" y="1999487"/>
                  <a:ext cx="2463165" cy="1440180"/>
                </a:xfrm>
                <a:prstGeom prst="rect">
                  <a:avLst/>
                </a:prstGeom>
                <a:noFill/>
              </p:spPr>
              <p:txBody>
                <a:bodyPr wrap="square">
                  <a:noAutofit/>
                </a:bodyPr>
                <a:lstStyle/>
                <a:p>
                  <a:pPr algn="l">
                    <a:lnSpc>
                      <a:spcPct val="130000"/>
                    </a:lnSpc>
                  </a:pPr>
                  <a:r>
                    <a:rPr lang="zh-CN" altLang="en-US" sz="1400" dirty="0">
                      <a:latin typeface="思源宋体 CN Medium" panose="02020500000000000000" pitchFamily="18" charset="-122"/>
                      <a:ea typeface="思源宋体 CN Medium" panose="02020500000000000000" pitchFamily="18" charset="-122"/>
                      <a:sym typeface="+mn-ea"/>
                    </a:rPr>
                    <a:t>《生产安全事故报告和调查处理条例》就明确规定，事故单位负责人应当在1小时内向地方政府部门上报事故信息。</a:t>
                  </a:r>
                  <a:endParaRPr lang="zh-CN" altLang="en-US" sz="1400" dirty="0">
                    <a:latin typeface="思源宋体 CN Medium" panose="02020500000000000000" pitchFamily="18" charset="-122"/>
                    <a:ea typeface="思源宋体 CN Medium" panose="02020500000000000000" pitchFamily="18" charset="-122"/>
                    <a:sym typeface="+mn-ea"/>
                  </a:endParaRPr>
                </a:p>
              </p:txBody>
            </p:sp>
            <p:sp>
              <p:nvSpPr>
                <p:cNvPr id="29" name="文本框 28"/>
                <p:cNvSpPr txBox="1"/>
                <p:nvPr>
                  <p:custDataLst>
                    <p:tags r:id="rId13"/>
                  </p:custDataLst>
                </p:nvPr>
              </p:nvSpPr>
              <p:spPr>
                <a:xfrm>
                  <a:off x="1596731" y="1661032"/>
                  <a:ext cx="2141866" cy="337185"/>
                </a:xfrm>
                <a:prstGeom prst="rect">
                  <a:avLst/>
                </a:prstGeom>
                <a:noFill/>
              </p:spPr>
              <p:txBody>
                <a:bodyPr wrap="square" rtlCol="0">
                  <a:spAutoFit/>
                </a:bodyPr>
                <a:lstStyle/>
                <a:p>
                  <a:pPr algn="r"/>
                  <a:r>
                    <a:rPr lang="zh-CN" altLang="en-US" sz="1600" spc="120" dirty="0">
                      <a:solidFill>
                        <a:schemeClr val="accent2"/>
                      </a:solidFill>
                      <a:latin typeface="+mj-ea"/>
                      <a:ea typeface="+mj-ea"/>
                    </a:rPr>
                    <a:t>法律</a:t>
                  </a:r>
                  <a:r>
                    <a:rPr lang="zh-CN" altLang="en-US" sz="1600" spc="120" dirty="0">
                      <a:solidFill>
                        <a:schemeClr val="accent2"/>
                      </a:solidFill>
                      <a:latin typeface="+mj-ea"/>
                      <a:ea typeface="+mj-ea"/>
                    </a:rPr>
                    <a:t>条例</a:t>
                  </a:r>
                  <a:endParaRPr lang="zh-CN" altLang="en-US" sz="1600" spc="120" dirty="0">
                    <a:solidFill>
                      <a:schemeClr val="accent2"/>
                    </a:solidFill>
                    <a:latin typeface="+mj-ea"/>
                    <a:ea typeface="+mj-ea"/>
                  </a:endParaRPr>
                </a:p>
              </p:txBody>
            </p:sp>
          </p:grpSp>
          <p:grpSp>
            <p:nvGrpSpPr>
              <p:cNvPr id="25" name="组合 24"/>
              <p:cNvGrpSpPr/>
              <p:nvPr/>
            </p:nvGrpSpPr>
            <p:grpSpPr>
              <a:xfrm>
                <a:off x="8512123" y="4031436"/>
                <a:ext cx="2220595" cy="1548765"/>
                <a:chOff x="1517991" y="1661032"/>
                <a:chExt cx="2220595" cy="1548765"/>
              </a:xfrm>
            </p:grpSpPr>
            <p:sp>
              <p:nvSpPr>
                <p:cNvPr id="26" name="文本框 25"/>
                <p:cNvSpPr txBox="1"/>
                <p:nvPr>
                  <p:custDataLst>
                    <p:tags r:id="rId14"/>
                  </p:custDataLst>
                </p:nvPr>
              </p:nvSpPr>
              <p:spPr>
                <a:xfrm>
                  <a:off x="1596731" y="1999487"/>
                  <a:ext cx="2141855" cy="1210310"/>
                </a:xfrm>
                <a:prstGeom prst="rect">
                  <a:avLst/>
                </a:prstGeom>
                <a:noFill/>
              </p:spPr>
              <p:txBody>
                <a:bodyPr wrap="square">
                  <a:noAutofit/>
                </a:bodyPr>
                <a:lstStyle/>
                <a:p>
                  <a:pPr algn="l">
                    <a:lnSpc>
                      <a:spcPct val="130000"/>
                    </a:lnSpc>
                  </a:pPr>
                  <a:r>
                    <a:rPr lang="zh-CN" altLang="en-US" sz="1400" dirty="0">
                      <a:latin typeface="思源宋体 CN Medium" panose="02020500000000000000" pitchFamily="18" charset="-122"/>
                      <a:ea typeface="思源宋体 CN Medium" panose="02020500000000000000" pitchFamily="18" charset="-122"/>
                      <a:sym typeface="+mn-ea"/>
                    </a:rPr>
                    <a:t>第一时间上报和拖延30个小时之后上报，可能导致22名被困人员最终的命运截然不同。</a:t>
                  </a:r>
                  <a:endParaRPr lang="zh-CN" altLang="en-US" sz="1400" dirty="0">
                    <a:latin typeface="思源宋体 CN Medium" panose="02020500000000000000" pitchFamily="18" charset="-122"/>
                    <a:ea typeface="思源宋体 CN Medium" panose="02020500000000000000" pitchFamily="18" charset="-122"/>
                    <a:sym typeface="+mn-ea"/>
                  </a:endParaRPr>
                </a:p>
              </p:txBody>
            </p:sp>
            <p:sp>
              <p:nvSpPr>
                <p:cNvPr id="27" name="文本框 26"/>
                <p:cNvSpPr txBox="1"/>
                <p:nvPr>
                  <p:custDataLst>
                    <p:tags r:id="rId15"/>
                  </p:custDataLst>
                </p:nvPr>
              </p:nvSpPr>
              <p:spPr>
                <a:xfrm>
                  <a:off x="1517991" y="1661032"/>
                  <a:ext cx="2141866" cy="337185"/>
                </a:xfrm>
                <a:prstGeom prst="rect">
                  <a:avLst/>
                </a:prstGeom>
                <a:noFill/>
              </p:spPr>
              <p:txBody>
                <a:bodyPr wrap="square" rtlCol="0">
                  <a:spAutoFit/>
                </a:bodyPr>
                <a:lstStyle/>
                <a:p>
                  <a:pPr algn="r"/>
                  <a:r>
                    <a:rPr lang="zh-CN" altLang="en-US" sz="1600" spc="120" dirty="0">
                      <a:solidFill>
                        <a:schemeClr val="accent1"/>
                      </a:solidFill>
                      <a:latin typeface="+mj-ea"/>
                      <a:ea typeface="+mj-ea"/>
                    </a:rPr>
                    <a:t>对比</a:t>
                  </a:r>
                  <a:endParaRPr lang="zh-CN" altLang="en-US" sz="1600" spc="120" dirty="0">
                    <a:solidFill>
                      <a:schemeClr val="accent1"/>
                    </a:solidFill>
                    <a:latin typeface="+mj-ea"/>
                    <a:ea typeface="+mj-ea"/>
                  </a:endParaRPr>
                </a:p>
              </p:txBody>
            </p:sp>
          </p:grpSp>
        </p:grpSp>
      </p:grpSp>
      <p:pic>
        <p:nvPicPr>
          <p:cNvPr id="30" name="图片 11" descr="templates\docerresourceshop\icons\\343435333239323b333635393132363bcaa9b9a4cce1cabe"/>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826000" y="3820504"/>
            <a:ext cx="540000" cy="540000"/>
          </a:xfrm>
          <a:prstGeom prst="rect">
            <a:avLst/>
          </a:prstGeom>
        </p:spPr>
      </p:pic>
      <p:sp>
        <p:nvSpPr>
          <p:cNvPr id="32" name="文本框 31"/>
          <p:cNvSpPr txBox="1"/>
          <p:nvPr/>
        </p:nvSpPr>
        <p:spPr>
          <a:xfrm>
            <a:off x="4314190" y="851535"/>
            <a:ext cx="3533140" cy="398780"/>
          </a:xfrm>
          <a:prstGeom prst="rect">
            <a:avLst/>
          </a:prstGeom>
          <a:noFill/>
        </p:spPr>
        <p:txBody>
          <a:bodyPr wrap="square" rtlCol="0">
            <a:spAutoFit/>
          </a:bodyPr>
          <a:lstStyle/>
          <a:p>
            <a:pPr algn="ctr"/>
            <a:r>
              <a:rPr lang="zh-CN" altLang="en-US" sz="2000" spc="120" dirty="0">
                <a:latin typeface="+mj-ea"/>
                <a:ea typeface="+mj-ea"/>
              </a:rPr>
              <a:t>迟报矿难，就是与人民为敌</a:t>
            </a:r>
            <a:endParaRPr lang="zh-CN" altLang="en-US" sz="2000" spc="12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254" y="271788"/>
            <a:ext cx="3049277" cy="497617"/>
            <a:chOff x="212878" y="2438975"/>
            <a:chExt cx="3049277" cy="497617"/>
          </a:xfrm>
        </p:grpSpPr>
        <p:sp>
          <p:nvSpPr>
            <p:cNvPr id="7" name="文本框 6"/>
            <p:cNvSpPr txBox="1"/>
            <p:nvPr/>
          </p:nvSpPr>
          <p:spPr>
            <a:xfrm>
              <a:off x="579397" y="2438975"/>
              <a:ext cx="2682758" cy="460375"/>
            </a:xfrm>
            <a:prstGeom prst="rect">
              <a:avLst/>
            </a:prstGeom>
            <a:noFill/>
          </p:spPr>
          <p:txBody>
            <a:bodyPr wrap="square" rtlCol="0">
              <a:spAutoFit/>
            </a:bodyPr>
            <a:lstStyle/>
            <a:p>
              <a:pPr algn="ctr"/>
              <a:r>
                <a:rPr lang="zh-CN" altLang="en-US" sz="2400" spc="130" dirty="0">
                  <a:latin typeface="+mj-ea"/>
                  <a:ea typeface="+mj-ea"/>
                  <a:sym typeface="+mn-ea"/>
                </a:rPr>
                <a:t>教训总结与反思</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6918025" y="1681328"/>
            <a:ext cx="4048898" cy="3743289"/>
            <a:chOff x="6228230" y="1273383"/>
            <a:chExt cx="4891945" cy="4522703"/>
          </a:xfrm>
        </p:grpSpPr>
        <p:sp>
          <p:nvSpPr>
            <p:cNvPr id="10" name="06"/>
            <p:cNvSpPr/>
            <p:nvPr/>
          </p:nvSpPr>
          <p:spPr bwMode="auto">
            <a:xfrm>
              <a:off x="6228230" y="1607354"/>
              <a:ext cx="4185056" cy="4188732"/>
            </a:xfrm>
            <a:custGeom>
              <a:avLst/>
              <a:gdLst>
                <a:gd name="connsiteX0" fmla="*/ 2054012 w 4185056"/>
                <a:gd name="connsiteY0" fmla="*/ 327 h 4188732"/>
                <a:gd name="connsiteX1" fmla="*/ 3912689 w 4185056"/>
                <a:gd name="connsiteY1" fmla="*/ 1062981 h 4188732"/>
                <a:gd name="connsiteX2" fmla="*/ 3123008 w 4185056"/>
                <a:gd name="connsiteY2" fmla="*/ 3916125 h 4188732"/>
                <a:gd name="connsiteX3" fmla="*/ 272368 w 4185056"/>
                <a:gd name="connsiteY3" fmla="*/ 3125751 h 4188732"/>
                <a:gd name="connsiteX4" fmla="*/ 1062049 w 4185056"/>
                <a:gd name="connsiteY4" fmla="*/ 272607 h 4188732"/>
                <a:gd name="connsiteX5" fmla="*/ 2054012 w 4185056"/>
                <a:gd name="connsiteY5" fmla="*/ 327 h 4188732"/>
                <a:gd name="connsiteX6" fmla="*/ 2059991 w 4185056"/>
                <a:gd name="connsiteY6" fmla="*/ 365392 h 4188732"/>
                <a:gd name="connsiteX7" fmla="*/ 1239127 w 4185056"/>
                <a:gd name="connsiteY7" fmla="*/ 588383 h 4188732"/>
                <a:gd name="connsiteX8" fmla="*/ 587567 w 4185056"/>
                <a:gd name="connsiteY8" fmla="*/ 2948860 h 4188732"/>
                <a:gd name="connsiteX9" fmla="*/ 2945929 w 4185056"/>
                <a:gd name="connsiteY9" fmla="*/ 3601004 h 4188732"/>
                <a:gd name="connsiteX10" fmla="*/ 3597489 w 4185056"/>
                <a:gd name="connsiteY10" fmla="*/ 1244071 h 4188732"/>
                <a:gd name="connsiteX11" fmla="*/ 2059991 w 4185056"/>
                <a:gd name="connsiteY11" fmla="*/ 365392 h 418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85056" h="4188732">
                  <a:moveTo>
                    <a:pt x="2054012" y="327"/>
                  </a:moveTo>
                  <a:cubicBezTo>
                    <a:pt x="2795685" y="-12818"/>
                    <a:pt x="3520726" y="370961"/>
                    <a:pt x="3912689" y="1062981"/>
                  </a:cubicBezTo>
                  <a:cubicBezTo>
                    <a:pt x="4482817" y="2069556"/>
                    <a:pt x="4128700" y="3349041"/>
                    <a:pt x="3123008" y="3916125"/>
                  </a:cubicBezTo>
                  <a:cubicBezTo>
                    <a:pt x="2117317" y="4486754"/>
                    <a:pt x="842496" y="4132326"/>
                    <a:pt x="272368" y="3125751"/>
                  </a:cubicBezTo>
                  <a:cubicBezTo>
                    <a:pt x="-297760" y="2119176"/>
                    <a:pt x="56357" y="843236"/>
                    <a:pt x="1062049" y="272607"/>
                  </a:cubicBezTo>
                  <a:cubicBezTo>
                    <a:pt x="1376328" y="94286"/>
                    <a:pt x="1716888" y="6302"/>
                    <a:pt x="2054012" y="327"/>
                  </a:cubicBezTo>
                  <a:close/>
                  <a:moveTo>
                    <a:pt x="2059991" y="365392"/>
                  </a:moveTo>
                  <a:cubicBezTo>
                    <a:pt x="1781010" y="370051"/>
                    <a:pt x="1499176" y="442182"/>
                    <a:pt x="1239127" y="588383"/>
                  </a:cubicBezTo>
                  <a:cubicBezTo>
                    <a:pt x="410513" y="1059770"/>
                    <a:pt x="116603" y="2115959"/>
                    <a:pt x="587567" y="2948860"/>
                  </a:cubicBezTo>
                  <a:cubicBezTo>
                    <a:pt x="1058532" y="3781761"/>
                    <a:pt x="2113775" y="4072390"/>
                    <a:pt x="2945929" y="3601004"/>
                  </a:cubicBezTo>
                  <a:cubicBezTo>
                    <a:pt x="3774543" y="3129617"/>
                    <a:pt x="4068453" y="2073428"/>
                    <a:pt x="3597489" y="1244071"/>
                  </a:cubicBezTo>
                  <a:cubicBezTo>
                    <a:pt x="3273701" y="671452"/>
                    <a:pt x="2673750" y="355140"/>
                    <a:pt x="2059991" y="365392"/>
                  </a:cubicBezTo>
                  <a:close/>
                </a:path>
              </a:pathLst>
            </a:custGeom>
            <a:solidFill>
              <a:schemeClr val="accent1"/>
            </a:solidFill>
            <a:ln>
              <a:noFill/>
            </a:ln>
          </p:spPr>
          <p:txBody>
            <a:bodyPr wrap="square" lIns="91425" tIns="45700" rIns="91425" bIns="45700">
              <a:noAutofit/>
            </a:bodyPr>
            <a:lstStyle/>
            <a:p>
              <a:endParaRPr lang="en-US"/>
            </a:p>
          </p:txBody>
        </p:sp>
        <p:sp>
          <p:nvSpPr>
            <p:cNvPr id="11" name="05"/>
            <p:cNvSpPr/>
            <p:nvPr/>
          </p:nvSpPr>
          <p:spPr bwMode="auto">
            <a:xfrm>
              <a:off x="6954033" y="2336442"/>
              <a:ext cx="2733453" cy="2734635"/>
            </a:xfrm>
            <a:custGeom>
              <a:avLst/>
              <a:gdLst>
                <a:gd name="connsiteX0" fmla="*/ 1341319 w 2733453"/>
                <a:gd name="connsiteY0" fmla="*/ 228 h 2734635"/>
                <a:gd name="connsiteX1" fmla="*/ 2556488 w 2733453"/>
                <a:gd name="connsiteY1" fmla="*/ 692061 h 2734635"/>
                <a:gd name="connsiteX2" fmla="*/ 2039509 w 2733453"/>
                <a:gd name="connsiteY2" fmla="*/ 2556718 h 2734635"/>
                <a:gd name="connsiteX3" fmla="*/ 176966 w 2733453"/>
                <a:gd name="connsiteY3" fmla="*/ 2039151 h 2734635"/>
                <a:gd name="connsiteX4" fmla="*/ 693945 w 2733453"/>
                <a:gd name="connsiteY4" fmla="*/ 178040 h 2734635"/>
                <a:gd name="connsiteX5" fmla="*/ 1341319 w 2733453"/>
                <a:gd name="connsiteY5" fmla="*/ 228 h 2734635"/>
                <a:gd name="connsiteX6" fmla="*/ 1348046 w 2733453"/>
                <a:gd name="connsiteY6" fmla="*/ 364420 h 2734635"/>
                <a:gd name="connsiteX7" fmla="*/ 871024 w 2733453"/>
                <a:gd name="connsiteY7" fmla="*/ 494471 h 2734635"/>
                <a:gd name="connsiteX8" fmla="*/ 495706 w 2733453"/>
                <a:gd name="connsiteY8" fmla="*/ 1862472 h 2734635"/>
                <a:gd name="connsiteX9" fmla="*/ 1862430 w 2733453"/>
                <a:gd name="connsiteY9" fmla="*/ 2241685 h 2734635"/>
                <a:gd name="connsiteX10" fmla="*/ 2237748 w 2733453"/>
                <a:gd name="connsiteY10" fmla="*/ 873683 h 2734635"/>
                <a:gd name="connsiteX11" fmla="*/ 1348046 w 2733453"/>
                <a:gd name="connsiteY11" fmla="*/ 364420 h 273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3453" h="2734635">
                  <a:moveTo>
                    <a:pt x="1341319" y="228"/>
                  </a:moveTo>
                  <a:cubicBezTo>
                    <a:pt x="1826014" y="-8625"/>
                    <a:pt x="2300876" y="241185"/>
                    <a:pt x="2556488" y="692061"/>
                  </a:cubicBezTo>
                  <a:cubicBezTo>
                    <a:pt x="2928289" y="1351426"/>
                    <a:pt x="2694586" y="2184495"/>
                    <a:pt x="2039509" y="2556718"/>
                  </a:cubicBezTo>
                  <a:cubicBezTo>
                    <a:pt x="1384432" y="2928940"/>
                    <a:pt x="548766" y="2698517"/>
                    <a:pt x="176966" y="2039151"/>
                  </a:cubicBezTo>
                  <a:cubicBezTo>
                    <a:pt x="-194835" y="1383331"/>
                    <a:pt x="38868" y="550262"/>
                    <a:pt x="693945" y="178040"/>
                  </a:cubicBezTo>
                  <a:cubicBezTo>
                    <a:pt x="898657" y="61720"/>
                    <a:pt x="1121004" y="4253"/>
                    <a:pt x="1341319" y="228"/>
                  </a:cubicBezTo>
                  <a:close/>
                  <a:moveTo>
                    <a:pt x="1348046" y="364420"/>
                  </a:moveTo>
                  <a:cubicBezTo>
                    <a:pt x="1186301" y="367176"/>
                    <a:pt x="1022612" y="409192"/>
                    <a:pt x="871024" y="494471"/>
                  </a:cubicBezTo>
                  <a:cubicBezTo>
                    <a:pt x="389484" y="767362"/>
                    <a:pt x="219528" y="1380482"/>
                    <a:pt x="495706" y="1862472"/>
                  </a:cubicBezTo>
                  <a:cubicBezTo>
                    <a:pt x="768342" y="2344462"/>
                    <a:pt x="1377349" y="2514576"/>
                    <a:pt x="1862430" y="2241685"/>
                  </a:cubicBezTo>
                  <a:cubicBezTo>
                    <a:pt x="2343970" y="1968793"/>
                    <a:pt x="2513925" y="1355674"/>
                    <a:pt x="2237748" y="873683"/>
                  </a:cubicBezTo>
                  <a:cubicBezTo>
                    <a:pt x="2050310" y="542315"/>
                    <a:pt x="1703885" y="358357"/>
                    <a:pt x="1348046" y="364420"/>
                  </a:cubicBezTo>
                  <a:close/>
                </a:path>
              </a:pathLst>
            </a:custGeom>
            <a:solidFill>
              <a:schemeClr val="accent2"/>
            </a:solidFill>
            <a:ln>
              <a:noFill/>
            </a:ln>
          </p:spPr>
          <p:txBody>
            <a:bodyPr wrap="square" lIns="91425" tIns="45700" rIns="91425" bIns="45700">
              <a:noAutofit/>
            </a:bodyPr>
            <a:lstStyle/>
            <a:p>
              <a:endParaRPr lang="en-US"/>
            </a:p>
          </p:txBody>
        </p:sp>
        <p:sp>
          <p:nvSpPr>
            <p:cNvPr id="12" name="04"/>
            <p:cNvSpPr/>
            <p:nvPr/>
          </p:nvSpPr>
          <p:spPr bwMode="auto">
            <a:xfrm>
              <a:off x="7681101" y="3062717"/>
              <a:ext cx="1279314" cy="1281334"/>
            </a:xfrm>
            <a:custGeom>
              <a:avLst/>
              <a:gdLst>
                <a:gd name="connsiteX0" fmla="*/ 689798 w 1279314"/>
                <a:gd name="connsiteY0" fmla="*/ 1914 h 1281334"/>
                <a:gd name="connsiteX1" fmla="*/ 1196044 w 1279314"/>
                <a:gd name="connsiteY1" fmla="*/ 324089 h 1281334"/>
                <a:gd name="connsiteX2" fmla="*/ 955061 w 1279314"/>
                <a:gd name="connsiteY2" fmla="*/ 1198978 h 1281334"/>
                <a:gd name="connsiteX3" fmla="*/ 83271 w 1279314"/>
                <a:gd name="connsiteY3" fmla="*/ 954576 h 1281334"/>
                <a:gd name="connsiteX4" fmla="*/ 324254 w 1279314"/>
                <a:gd name="connsiteY4" fmla="*/ 83229 h 1281334"/>
                <a:gd name="connsiteX5" fmla="*/ 689798 w 1279314"/>
                <a:gd name="connsiteY5" fmla="*/ 1914 h 1281334"/>
                <a:gd name="connsiteX6" fmla="*/ 661001 w 1279314"/>
                <a:gd name="connsiteY6" fmla="*/ 363866 h 1281334"/>
                <a:gd name="connsiteX7" fmla="*/ 501329 w 1279314"/>
                <a:gd name="connsiteY7" fmla="*/ 398428 h 1281334"/>
                <a:gd name="connsiteX8" fmla="*/ 398470 w 1279314"/>
                <a:gd name="connsiteY8" fmla="*/ 777497 h 1281334"/>
                <a:gd name="connsiteX9" fmla="*/ 777986 w 1279314"/>
                <a:gd name="connsiteY9" fmla="*/ 880236 h 1281334"/>
                <a:gd name="connsiteX10" fmla="*/ 880845 w 1279314"/>
                <a:gd name="connsiteY10" fmla="*/ 504709 h 1281334"/>
                <a:gd name="connsiteX11" fmla="*/ 661001 w 1279314"/>
                <a:gd name="connsiteY11" fmla="*/ 363866 h 128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9314" h="1281334">
                  <a:moveTo>
                    <a:pt x="689798" y="1914"/>
                  </a:moveTo>
                  <a:cubicBezTo>
                    <a:pt x="894539" y="17756"/>
                    <a:pt x="1087513" y="131490"/>
                    <a:pt x="1196044" y="324089"/>
                  </a:cubicBezTo>
                  <a:cubicBezTo>
                    <a:pt x="1369693" y="632249"/>
                    <a:pt x="1263377" y="1021875"/>
                    <a:pt x="955061" y="1198978"/>
                  </a:cubicBezTo>
                  <a:cubicBezTo>
                    <a:pt x="646745" y="1372539"/>
                    <a:pt x="256921" y="1262735"/>
                    <a:pt x="83271" y="954576"/>
                  </a:cubicBezTo>
                  <a:cubicBezTo>
                    <a:pt x="-90378" y="646417"/>
                    <a:pt x="15938" y="256790"/>
                    <a:pt x="324254" y="83229"/>
                  </a:cubicBezTo>
                  <a:cubicBezTo>
                    <a:pt x="439873" y="18144"/>
                    <a:pt x="566953" y="-7592"/>
                    <a:pt x="689798" y="1914"/>
                  </a:cubicBezTo>
                  <a:close/>
                  <a:moveTo>
                    <a:pt x="661001" y="363866"/>
                  </a:moveTo>
                  <a:cubicBezTo>
                    <a:pt x="607403" y="359569"/>
                    <a:pt x="551872" y="370529"/>
                    <a:pt x="501329" y="398428"/>
                  </a:cubicBezTo>
                  <a:cubicBezTo>
                    <a:pt x="370095" y="476367"/>
                    <a:pt x="323985" y="642874"/>
                    <a:pt x="398470" y="777497"/>
                  </a:cubicBezTo>
                  <a:cubicBezTo>
                    <a:pt x="472954" y="908577"/>
                    <a:pt x="643205" y="958175"/>
                    <a:pt x="777986" y="880236"/>
                  </a:cubicBezTo>
                  <a:cubicBezTo>
                    <a:pt x="909221" y="805839"/>
                    <a:pt x="955330" y="635789"/>
                    <a:pt x="880845" y="504709"/>
                  </a:cubicBezTo>
                  <a:cubicBezTo>
                    <a:pt x="834293" y="420570"/>
                    <a:pt x="750331" y="371027"/>
                    <a:pt x="661001" y="363866"/>
                  </a:cubicBezTo>
                  <a:close/>
                </a:path>
              </a:pathLst>
            </a:custGeom>
            <a:solidFill>
              <a:schemeClr val="tx1">
                <a:lumMod val="75000"/>
                <a:lumOff val="25000"/>
              </a:schemeClr>
            </a:solidFill>
            <a:ln>
              <a:noFill/>
            </a:ln>
          </p:spPr>
          <p:txBody>
            <a:bodyPr wrap="square" lIns="91425" tIns="45700" rIns="91425" bIns="45700">
              <a:noAutofit/>
            </a:bodyPr>
            <a:lstStyle/>
            <a:p>
              <a:endParaRPr lang="en-US"/>
            </a:p>
          </p:txBody>
        </p:sp>
        <p:sp>
          <p:nvSpPr>
            <p:cNvPr id="13" name="03"/>
            <p:cNvSpPr/>
            <p:nvPr/>
          </p:nvSpPr>
          <p:spPr bwMode="auto">
            <a:xfrm rot="20909899">
              <a:off x="8082939" y="1841090"/>
              <a:ext cx="2837549" cy="1686851"/>
            </a:xfrm>
            <a:custGeom>
              <a:avLst/>
              <a:gdLst>
                <a:gd name="T0" fmla="*/ 2147483646 w 801"/>
                <a:gd name="T1" fmla="*/ 2147483646 h 476"/>
                <a:gd name="T2" fmla="*/ 2147483646 w 801"/>
                <a:gd name="T3" fmla="*/ 2147483646 h 476"/>
                <a:gd name="T4" fmla="*/ 2147483646 w 801"/>
                <a:gd name="T5" fmla="*/ 2147483646 h 476"/>
                <a:gd name="T6" fmla="*/ 2147483646 w 801"/>
                <a:gd name="T7" fmla="*/ 2147483646 h 476"/>
                <a:gd name="T8" fmla="*/ 2147483646 w 801"/>
                <a:gd name="T9" fmla="*/ 2147483646 h 476"/>
                <a:gd name="T10" fmla="*/ 2147483646 w 801"/>
                <a:gd name="T11" fmla="*/ 2147483646 h 476"/>
                <a:gd name="T12" fmla="*/ 2147483646 w 801"/>
                <a:gd name="T13" fmla="*/ 2147483646 h 4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01" h="476" extrusionOk="0">
                  <a:moveTo>
                    <a:pt x="6" y="461"/>
                  </a:moveTo>
                  <a:cubicBezTo>
                    <a:pt x="0" y="450"/>
                    <a:pt x="3" y="436"/>
                    <a:pt x="14" y="430"/>
                  </a:cubicBezTo>
                  <a:cubicBezTo>
                    <a:pt x="763" y="6"/>
                    <a:pt x="763" y="6"/>
                    <a:pt x="763" y="6"/>
                  </a:cubicBezTo>
                  <a:cubicBezTo>
                    <a:pt x="774" y="0"/>
                    <a:pt x="788" y="4"/>
                    <a:pt x="794" y="15"/>
                  </a:cubicBezTo>
                  <a:cubicBezTo>
                    <a:pt x="801" y="26"/>
                    <a:pt x="797" y="40"/>
                    <a:pt x="786" y="46"/>
                  </a:cubicBezTo>
                  <a:cubicBezTo>
                    <a:pt x="37" y="470"/>
                    <a:pt x="37" y="470"/>
                    <a:pt x="37" y="470"/>
                  </a:cubicBezTo>
                  <a:cubicBezTo>
                    <a:pt x="26" y="476"/>
                    <a:pt x="12" y="472"/>
                    <a:pt x="6" y="461"/>
                  </a:cubicBezTo>
                  <a:close/>
                </a:path>
              </a:pathLst>
            </a:custGeom>
            <a:solidFill>
              <a:srgbClr val="9C6741"/>
            </a:solidFill>
            <a:ln w="60325" cap="flat" cmpd="sng">
              <a:solidFill>
                <a:srgbClr val="FFFFFF"/>
              </a:solidFill>
              <a:prstDash val="solid"/>
              <a:miter lim="524287"/>
              <a:headEnd type="none" w="sm" len="sm"/>
              <a:tailEnd type="none" w="sm" len="sm"/>
            </a:ln>
          </p:spPr>
          <p:txBody>
            <a:bodyPr lIns="91425" tIns="45700" rIns="91425" bIns="45700"/>
            <a:lstStyle/>
            <a:p>
              <a:endParaRPr lang="en-US"/>
            </a:p>
          </p:txBody>
        </p:sp>
        <p:sp>
          <p:nvSpPr>
            <p:cNvPr id="14" name="02"/>
            <p:cNvSpPr/>
            <p:nvPr/>
          </p:nvSpPr>
          <p:spPr bwMode="auto">
            <a:xfrm rot="20909899">
              <a:off x="10178059" y="1785672"/>
              <a:ext cx="942116" cy="382167"/>
            </a:xfrm>
            <a:custGeom>
              <a:avLst/>
              <a:gdLst>
                <a:gd name="T0" fmla="*/ 0 w 673"/>
                <a:gd name="T1" fmla="*/ 2147483646 h 273"/>
                <a:gd name="T2" fmla="*/ 2147483646 w 673"/>
                <a:gd name="T3" fmla="*/ 2147483646 h 273"/>
                <a:gd name="T4" fmla="*/ 2147483646 w 673"/>
                <a:gd name="T5" fmla="*/ 2147483646 h 273"/>
                <a:gd name="T6" fmla="*/ 2147483646 w 673"/>
                <a:gd name="T7" fmla="*/ 0 h 273"/>
                <a:gd name="T8" fmla="*/ 0 w 673"/>
                <a:gd name="T9" fmla="*/ 2147483646 h 2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3" h="273" extrusionOk="0">
                  <a:moveTo>
                    <a:pt x="0" y="190"/>
                  </a:moveTo>
                  <a:lnTo>
                    <a:pt x="218" y="273"/>
                  </a:lnTo>
                  <a:lnTo>
                    <a:pt x="673" y="91"/>
                  </a:lnTo>
                  <a:lnTo>
                    <a:pt x="337" y="0"/>
                  </a:lnTo>
                  <a:lnTo>
                    <a:pt x="0" y="190"/>
                  </a:ln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lIns="91425" tIns="45700" rIns="91425" bIns="45700"/>
            <a:lstStyle/>
            <a:p>
              <a:endParaRPr lang="en-US"/>
            </a:p>
          </p:txBody>
        </p:sp>
        <p:sp>
          <p:nvSpPr>
            <p:cNvPr id="15" name="01"/>
            <p:cNvSpPr/>
            <p:nvPr/>
          </p:nvSpPr>
          <p:spPr bwMode="auto">
            <a:xfrm rot="20909899">
              <a:off x="10052265" y="1273383"/>
              <a:ext cx="606146" cy="737734"/>
            </a:xfrm>
            <a:custGeom>
              <a:avLst/>
              <a:gdLst>
                <a:gd name="T0" fmla="*/ 0 w 433"/>
                <a:gd name="T1" fmla="*/ 2147483646 h 527"/>
                <a:gd name="T2" fmla="*/ 2147483646 w 433"/>
                <a:gd name="T3" fmla="*/ 2147483646 h 527"/>
                <a:gd name="T4" fmla="*/ 2147483646 w 433"/>
                <a:gd name="T5" fmla="*/ 0 h 527"/>
                <a:gd name="T6" fmla="*/ 2147483646 w 433"/>
                <a:gd name="T7" fmla="*/ 2147483646 h 527"/>
                <a:gd name="T8" fmla="*/ 0 w 433"/>
                <a:gd name="T9" fmla="*/ 2147483646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3" h="527" extrusionOk="0">
                  <a:moveTo>
                    <a:pt x="0" y="527"/>
                  </a:moveTo>
                  <a:lnTo>
                    <a:pt x="41" y="297"/>
                  </a:lnTo>
                  <a:lnTo>
                    <a:pt x="433" y="0"/>
                  </a:lnTo>
                  <a:lnTo>
                    <a:pt x="337" y="337"/>
                  </a:lnTo>
                  <a:lnTo>
                    <a:pt x="0" y="527"/>
                  </a:ln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lIns="91425" tIns="45700" rIns="91425" bIns="45700"/>
            <a:lstStyle/>
            <a:p>
              <a:endParaRPr lang="en-US"/>
            </a:p>
          </p:txBody>
        </p:sp>
      </p:grpSp>
      <p:grpSp>
        <p:nvGrpSpPr>
          <p:cNvPr id="19" name="组合 18"/>
          <p:cNvGrpSpPr/>
          <p:nvPr>
            <p:custDataLst>
              <p:tags r:id="rId1"/>
            </p:custDataLst>
          </p:nvPr>
        </p:nvGrpSpPr>
        <p:grpSpPr>
          <a:xfrm>
            <a:off x="1237142" y="876757"/>
            <a:ext cx="4543089" cy="891540"/>
            <a:chOff x="947870" y="1907695"/>
            <a:chExt cx="4543089" cy="891540"/>
          </a:xfrm>
        </p:grpSpPr>
        <p:sp>
          <p:nvSpPr>
            <p:cNvPr id="16" name="文本框 15"/>
            <p:cNvSpPr txBox="1"/>
            <p:nvPr>
              <p:custDataLst>
                <p:tags r:id="rId2"/>
              </p:custDataLst>
            </p:nvPr>
          </p:nvSpPr>
          <p:spPr>
            <a:xfrm>
              <a:off x="1501939" y="1907695"/>
              <a:ext cx="3989020" cy="891540"/>
            </a:xfrm>
            <a:prstGeom prst="rect">
              <a:avLst/>
            </a:prstGeom>
            <a:noFill/>
          </p:spPr>
          <p:txBody>
            <a:bodyPr wrap="square">
              <a:spAutoFit/>
            </a:bodyPr>
            <a:lstStyle/>
            <a:p>
              <a:pPr>
                <a:lnSpc>
                  <a:spcPct val="130000"/>
                </a:lnSpc>
              </a:pPr>
              <a:r>
                <a:rPr lang="zh-CN" altLang="en-US" sz="1000" spc="120" dirty="0">
                  <a:latin typeface="思源宋体 CN Medium" panose="02020500000000000000" pitchFamily="18" charset="-122"/>
                  <a:ea typeface="思源宋体 CN Medium" panose="02020500000000000000" pitchFamily="18" charset="-122"/>
                  <a:sym typeface="+mn-ea"/>
                </a:rPr>
                <a:t>矿山企业大多为地下开采，在生产过程中，受到水、火、瓦石、粉尘、冲击地压等多种致灾因素的影响，矿山一旦发生事故，这些致灾因素在井下受限空间内交织叠加，产生有毒有害、高温浓烟、二次爆炸等次生灾害。</a:t>
              </a:r>
              <a:endParaRPr lang="zh-CN" altLang="en-US" sz="1000" spc="120" dirty="0">
                <a:latin typeface="思源宋体 CN Medium" panose="02020500000000000000" pitchFamily="18" charset="-122"/>
                <a:ea typeface="思源宋体 CN Medium" panose="02020500000000000000" pitchFamily="18" charset="-122"/>
                <a:sym typeface="+mn-ea"/>
              </a:endParaRPr>
            </a:p>
          </p:txBody>
        </p:sp>
        <p:sp>
          <p:nvSpPr>
            <p:cNvPr id="17" name="椭圆 16"/>
            <p:cNvSpPr/>
            <p:nvPr>
              <p:custDataLst>
                <p:tags r:id="rId3"/>
              </p:custDataLst>
            </p:nvPr>
          </p:nvSpPr>
          <p:spPr>
            <a:xfrm>
              <a:off x="947870" y="2003650"/>
              <a:ext cx="408668" cy="408668"/>
            </a:xfrm>
            <a:prstGeom prst="ellipse">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959540" y="2033129"/>
              <a:ext cx="385329" cy="349711"/>
            </a:xfrm>
            <a:prstGeom prst="rect">
              <a:avLst/>
            </a:prstGeom>
            <a:noFill/>
          </p:spPr>
          <p:txBody>
            <a:bodyPr wrap="square">
              <a:spAutoFit/>
            </a:bodyPr>
            <a:lstStyle/>
            <a:p>
              <a:pPr algn="ctr">
                <a:lnSpc>
                  <a:spcPct val="130000"/>
                </a:lnSpc>
              </a:pPr>
              <a:r>
                <a:rPr lang="en-US" altLang="zh-CN" sz="1400" spc="120" dirty="0">
                  <a:solidFill>
                    <a:schemeClr val="bg1"/>
                  </a:solidFill>
                  <a:latin typeface="思源宋体 CN Heavy" panose="02020900000000000000" pitchFamily="18" charset="-122"/>
                  <a:ea typeface="思源宋体 CN Heavy" panose="02020900000000000000" pitchFamily="18" charset="-122"/>
                  <a:sym typeface="+mn-ea"/>
                </a:rPr>
                <a:t>A</a:t>
              </a:r>
              <a:endParaRPr lang="zh-CN" altLang="en-US" sz="1400" spc="13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32" name="组合 31"/>
          <p:cNvGrpSpPr/>
          <p:nvPr>
            <p:custDataLst>
              <p:tags r:id="rId5"/>
            </p:custDataLst>
          </p:nvPr>
        </p:nvGrpSpPr>
        <p:grpSpPr>
          <a:xfrm>
            <a:off x="1237142" y="1931081"/>
            <a:ext cx="4531024" cy="929640"/>
            <a:chOff x="947870" y="1877215"/>
            <a:chExt cx="4531024" cy="929640"/>
          </a:xfrm>
        </p:grpSpPr>
        <p:sp>
          <p:nvSpPr>
            <p:cNvPr id="33" name="文本框 32"/>
            <p:cNvSpPr txBox="1"/>
            <p:nvPr>
              <p:custDataLst>
                <p:tags r:id="rId6"/>
              </p:custDataLst>
            </p:nvPr>
          </p:nvSpPr>
          <p:spPr>
            <a:xfrm>
              <a:off x="1489874" y="1877215"/>
              <a:ext cx="3989020" cy="929640"/>
            </a:xfrm>
            <a:prstGeom prst="rect">
              <a:avLst/>
            </a:prstGeom>
            <a:noFill/>
          </p:spPr>
          <p:txBody>
            <a:bodyPr wrap="square">
              <a:spAutoFit/>
            </a:bodyPr>
            <a:lstStyle/>
            <a:p>
              <a:pPr>
                <a:lnSpc>
                  <a:spcPct val="130000"/>
                </a:lnSpc>
              </a:pPr>
              <a:r>
                <a:rPr lang="zh-CN" altLang="en-US" sz="1400" spc="120" dirty="0">
                  <a:latin typeface="思源宋体 CN Medium" panose="02020500000000000000" pitchFamily="18" charset="-122"/>
                  <a:ea typeface="思源宋体 CN Medium" panose="02020500000000000000" pitchFamily="18" charset="-122"/>
                  <a:sym typeface="+mn-ea"/>
                </a:rPr>
                <a:t>要想实现安全救援、科学救援，不仅需要有专业知识，还要有实战经验以及我们的担当精神、奉献精神、竭诚为民的情怀。</a:t>
              </a:r>
              <a:endParaRPr lang="zh-CN" altLang="en-US" sz="1400" spc="120" dirty="0">
                <a:latin typeface="思源宋体 CN Medium" panose="02020500000000000000" pitchFamily="18" charset="-122"/>
                <a:ea typeface="思源宋体 CN Medium" panose="02020500000000000000" pitchFamily="18" charset="-122"/>
                <a:sym typeface="+mn-ea"/>
              </a:endParaRPr>
            </a:p>
          </p:txBody>
        </p:sp>
        <p:sp>
          <p:nvSpPr>
            <p:cNvPr id="34" name="椭圆 33"/>
            <p:cNvSpPr/>
            <p:nvPr>
              <p:custDataLst>
                <p:tags r:id="rId7"/>
              </p:custDataLst>
            </p:nvPr>
          </p:nvSpPr>
          <p:spPr>
            <a:xfrm>
              <a:off x="947870" y="2003650"/>
              <a:ext cx="408668" cy="408668"/>
            </a:xfrm>
            <a:prstGeom prst="ellipse">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8"/>
              </p:custDataLst>
            </p:nvPr>
          </p:nvSpPr>
          <p:spPr>
            <a:xfrm>
              <a:off x="959540" y="2033129"/>
              <a:ext cx="385329" cy="349711"/>
            </a:xfrm>
            <a:prstGeom prst="rect">
              <a:avLst/>
            </a:prstGeom>
            <a:noFill/>
          </p:spPr>
          <p:txBody>
            <a:bodyPr wrap="square">
              <a:spAutoFit/>
            </a:bodyPr>
            <a:lstStyle/>
            <a:p>
              <a:pPr algn="ctr">
                <a:lnSpc>
                  <a:spcPct val="130000"/>
                </a:lnSpc>
              </a:pPr>
              <a:r>
                <a:rPr lang="en-US" altLang="zh-CN" sz="1400" spc="120" dirty="0">
                  <a:solidFill>
                    <a:schemeClr val="bg1"/>
                  </a:solidFill>
                  <a:latin typeface="思源宋体 CN Heavy" panose="02020900000000000000" pitchFamily="18" charset="-122"/>
                  <a:ea typeface="思源宋体 CN Heavy" panose="02020900000000000000" pitchFamily="18" charset="-122"/>
                  <a:sym typeface="+mn-ea"/>
                </a:rPr>
                <a:t>B</a:t>
              </a:r>
              <a:endParaRPr lang="zh-CN" altLang="en-US" sz="1400" spc="13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36" name="组合 35"/>
          <p:cNvGrpSpPr/>
          <p:nvPr>
            <p:custDataLst>
              <p:tags r:id="rId9"/>
            </p:custDataLst>
          </p:nvPr>
        </p:nvGrpSpPr>
        <p:grpSpPr>
          <a:xfrm>
            <a:off x="1214917" y="3022870"/>
            <a:ext cx="4514514" cy="650240"/>
            <a:chOff x="947870" y="1893090"/>
            <a:chExt cx="4514514" cy="650240"/>
          </a:xfrm>
        </p:grpSpPr>
        <p:sp>
          <p:nvSpPr>
            <p:cNvPr id="37" name="文本框 36"/>
            <p:cNvSpPr txBox="1"/>
            <p:nvPr>
              <p:custDataLst>
                <p:tags r:id="rId10"/>
              </p:custDataLst>
            </p:nvPr>
          </p:nvSpPr>
          <p:spPr>
            <a:xfrm>
              <a:off x="1473364" y="1893090"/>
              <a:ext cx="3989020" cy="650240"/>
            </a:xfrm>
            <a:prstGeom prst="rect">
              <a:avLst/>
            </a:prstGeom>
            <a:noFill/>
          </p:spPr>
          <p:txBody>
            <a:bodyPr wrap="square">
              <a:spAutoFit/>
            </a:bodyPr>
            <a:lstStyle/>
            <a:p>
              <a:pPr>
                <a:lnSpc>
                  <a:spcPct val="130000"/>
                </a:lnSpc>
              </a:pPr>
              <a:r>
                <a:rPr lang="zh-CN" altLang="en-US" sz="1400" spc="120" dirty="0">
                  <a:latin typeface="思源宋体 CN Medium" panose="02020500000000000000" pitchFamily="18" charset="-122"/>
                  <a:ea typeface="思源宋体 CN Medium" panose="02020500000000000000" pitchFamily="18" charset="-122"/>
                  <a:sym typeface="+mn-ea"/>
                </a:rPr>
                <a:t>第一，救援过程</a:t>
              </a:r>
              <a:r>
                <a:rPr lang="zh-CN" altLang="en-US" sz="1400" spc="120" dirty="0">
                  <a:latin typeface="思源宋体 CN Medium" panose="02020500000000000000" pitchFamily="18" charset="-122"/>
                  <a:ea typeface="思源宋体 CN Medium" panose="02020500000000000000" pitchFamily="18" charset="-122"/>
                  <a:sym typeface="+mn-ea"/>
                </a:rPr>
                <a:t>要不惜一切代价、想尽一切办法、穷尽一切手段</a:t>
              </a:r>
              <a:endParaRPr lang="zh-CN" altLang="en-US" sz="1400" spc="120" dirty="0">
                <a:latin typeface="思源宋体 CN Medium" panose="02020500000000000000" pitchFamily="18" charset="-122"/>
                <a:ea typeface="思源宋体 CN Medium" panose="02020500000000000000" pitchFamily="18" charset="-122"/>
                <a:sym typeface="+mn-ea"/>
              </a:endParaRPr>
            </a:p>
          </p:txBody>
        </p:sp>
        <p:sp>
          <p:nvSpPr>
            <p:cNvPr id="38" name="椭圆 37"/>
            <p:cNvSpPr/>
            <p:nvPr>
              <p:custDataLst>
                <p:tags r:id="rId11"/>
              </p:custDataLst>
            </p:nvPr>
          </p:nvSpPr>
          <p:spPr>
            <a:xfrm>
              <a:off x="947870" y="2003650"/>
              <a:ext cx="408668" cy="408668"/>
            </a:xfrm>
            <a:prstGeom prst="ellipse">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custDataLst>
                <p:tags r:id="rId12"/>
              </p:custDataLst>
            </p:nvPr>
          </p:nvSpPr>
          <p:spPr>
            <a:xfrm>
              <a:off x="959540" y="2033129"/>
              <a:ext cx="385329" cy="349711"/>
            </a:xfrm>
            <a:prstGeom prst="rect">
              <a:avLst/>
            </a:prstGeom>
            <a:noFill/>
          </p:spPr>
          <p:txBody>
            <a:bodyPr wrap="square">
              <a:spAutoFit/>
            </a:bodyPr>
            <a:lstStyle/>
            <a:p>
              <a:pPr algn="ctr">
                <a:lnSpc>
                  <a:spcPct val="130000"/>
                </a:lnSpc>
              </a:pPr>
              <a:r>
                <a:rPr lang="en-US" altLang="zh-CN" sz="1400" spc="120" dirty="0">
                  <a:solidFill>
                    <a:schemeClr val="bg1"/>
                  </a:solidFill>
                  <a:latin typeface="思源宋体 CN Heavy" panose="02020900000000000000" pitchFamily="18" charset="-122"/>
                  <a:ea typeface="思源宋体 CN Heavy" panose="02020900000000000000" pitchFamily="18" charset="-122"/>
                  <a:sym typeface="+mn-ea"/>
                </a:rPr>
                <a:t>C</a:t>
              </a:r>
              <a:endParaRPr lang="zh-CN" altLang="en-US" sz="1400" spc="13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40" name="组合 39"/>
          <p:cNvGrpSpPr/>
          <p:nvPr>
            <p:custDataLst>
              <p:tags r:id="rId13"/>
            </p:custDataLst>
          </p:nvPr>
        </p:nvGrpSpPr>
        <p:grpSpPr>
          <a:xfrm>
            <a:off x="1214917" y="3891139"/>
            <a:ext cx="4514514" cy="929640"/>
            <a:chOff x="947870" y="1893090"/>
            <a:chExt cx="4514514" cy="929640"/>
          </a:xfrm>
        </p:grpSpPr>
        <p:sp>
          <p:nvSpPr>
            <p:cNvPr id="41" name="文本框 40"/>
            <p:cNvSpPr txBox="1"/>
            <p:nvPr>
              <p:custDataLst>
                <p:tags r:id="rId14"/>
              </p:custDataLst>
            </p:nvPr>
          </p:nvSpPr>
          <p:spPr>
            <a:xfrm>
              <a:off x="1473364" y="1893090"/>
              <a:ext cx="3989020" cy="929640"/>
            </a:xfrm>
            <a:prstGeom prst="rect">
              <a:avLst/>
            </a:prstGeom>
            <a:noFill/>
          </p:spPr>
          <p:txBody>
            <a:bodyPr wrap="square">
              <a:spAutoFit/>
            </a:bodyPr>
            <a:lstStyle/>
            <a:p>
              <a:pPr>
                <a:lnSpc>
                  <a:spcPct val="130000"/>
                </a:lnSpc>
              </a:pPr>
              <a:r>
                <a:rPr lang="zh-CN" altLang="en-US" sz="1400" spc="120" dirty="0">
                  <a:latin typeface="思源宋体 CN Medium" panose="02020500000000000000" pitchFamily="18" charset="-122"/>
                  <a:ea typeface="思源宋体 CN Medium" panose="02020500000000000000" pitchFamily="18" charset="-122"/>
                  <a:sym typeface="+mn-ea"/>
                </a:rPr>
                <a:t>第二，从事故发生后的应急响应、队伍集结、救援力量调集、指挥决策到救援救</a:t>
              </a:r>
              <a:r>
                <a:rPr lang="zh-CN" altLang="en-US" sz="1400" spc="120" dirty="0">
                  <a:latin typeface="思源宋体 CN Medium" panose="02020500000000000000" pitchFamily="18" charset="-122"/>
                  <a:ea typeface="思源宋体 CN Medium" panose="02020500000000000000" pitchFamily="18" charset="-122"/>
                  <a:sym typeface="+mn-ea"/>
                </a:rPr>
                <a:t>必须治，是无缝衔接、高效运转的；</a:t>
              </a:r>
              <a:endParaRPr lang="zh-CN" altLang="en-US" sz="1400" spc="120" dirty="0">
                <a:latin typeface="思源宋体 CN Medium" panose="02020500000000000000" pitchFamily="18" charset="-122"/>
                <a:ea typeface="思源宋体 CN Medium" panose="02020500000000000000" pitchFamily="18" charset="-122"/>
                <a:sym typeface="+mn-ea"/>
              </a:endParaRPr>
            </a:p>
          </p:txBody>
        </p:sp>
        <p:sp>
          <p:nvSpPr>
            <p:cNvPr id="42" name="椭圆 41"/>
            <p:cNvSpPr/>
            <p:nvPr>
              <p:custDataLst>
                <p:tags r:id="rId15"/>
              </p:custDataLst>
            </p:nvPr>
          </p:nvSpPr>
          <p:spPr>
            <a:xfrm>
              <a:off x="947870" y="2003650"/>
              <a:ext cx="408668" cy="408668"/>
            </a:xfrm>
            <a:prstGeom prst="ellipse">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16"/>
              </p:custDataLst>
            </p:nvPr>
          </p:nvSpPr>
          <p:spPr>
            <a:xfrm>
              <a:off x="959540" y="2033129"/>
              <a:ext cx="385329" cy="349711"/>
            </a:xfrm>
            <a:prstGeom prst="rect">
              <a:avLst/>
            </a:prstGeom>
            <a:noFill/>
          </p:spPr>
          <p:txBody>
            <a:bodyPr wrap="square">
              <a:spAutoFit/>
            </a:bodyPr>
            <a:lstStyle/>
            <a:p>
              <a:pPr algn="ctr">
                <a:lnSpc>
                  <a:spcPct val="130000"/>
                </a:lnSpc>
              </a:pPr>
              <a:r>
                <a:rPr lang="en-US" altLang="zh-CN" sz="1400" spc="120" dirty="0">
                  <a:solidFill>
                    <a:schemeClr val="bg1"/>
                  </a:solidFill>
                  <a:latin typeface="思源宋体 CN Heavy" panose="02020900000000000000" pitchFamily="18" charset="-122"/>
                  <a:ea typeface="思源宋体 CN Heavy" panose="02020900000000000000" pitchFamily="18" charset="-122"/>
                  <a:sym typeface="+mn-ea"/>
                </a:rPr>
                <a:t>D</a:t>
              </a:r>
              <a:endParaRPr lang="zh-CN" altLang="en-US" sz="1400" spc="130" dirty="0">
                <a:solidFill>
                  <a:schemeClr val="bg1"/>
                </a:solidFill>
                <a:latin typeface="思源宋体 CN Heavy" panose="02020900000000000000" pitchFamily="18" charset="-122"/>
                <a:ea typeface="思源宋体 CN Heavy" panose="02020900000000000000" pitchFamily="18" charset="-122"/>
              </a:endParaRPr>
            </a:p>
          </p:txBody>
        </p:sp>
      </p:grpSp>
      <p:grpSp>
        <p:nvGrpSpPr>
          <p:cNvPr id="44" name="组合 43"/>
          <p:cNvGrpSpPr/>
          <p:nvPr>
            <p:custDataLst>
              <p:tags r:id="rId17"/>
            </p:custDataLst>
          </p:nvPr>
        </p:nvGrpSpPr>
        <p:grpSpPr>
          <a:xfrm>
            <a:off x="1254287" y="4899109"/>
            <a:ext cx="4351020" cy="929640"/>
            <a:chOff x="947870" y="1893090"/>
            <a:chExt cx="4351020" cy="929640"/>
          </a:xfrm>
        </p:grpSpPr>
        <p:sp>
          <p:nvSpPr>
            <p:cNvPr id="45" name="文本框 44"/>
            <p:cNvSpPr txBox="1"/>
            <p:nvPr>
              <p:custDataLst>
                <p:tags r:id="rId18"/>
              </p:custDataLst>
            </p:nvPr>
          </p:nvSpPr>
          <p:spPr>
            <a:xfrm>
              <a:off x="1473650" y="1893090"/>
              <a:ext cx="3825240" cy="929640"/>
            </a:xfrm>
            <a:prstGeom prst="rect">
              <a:avLst/>
            </a:prstGeom>
            <a:noFill/>
          </p:spPr>
          <p:txBody>
            <a:bodyPr wrap="square">
              <a:spAutoFit/>
            </a:bodyPr>
            <a:lstStyle/>
            <a:p>
              <a:pPr>
                <a:lnSpc>
                  <a:spcPct val="130000"/>
                </a:lnSpc>
              </a:pPr>
              <a:r>
                <a:rPr lang="zh-CN" altLang="en-US" sz="1400" spc="120" dirty="0">
                  <a:latin typeface="思源宋体 CN Medium" panose="02020500000000000000" pitchFamily="18" charset="-122"/>
                  <a:ea typeface="思源宋体 CN Medium" panose="02020500000000000000" pitchFamily="18" charset="-122"/>
                  <a:sym typeface="+mn-ea"/>
                </a:rPr>
                <a:t>第三，牢牢维护以人民为中心的理念，坚持在党的集中统一领导，</a:t>
              </a:r>
              <a:r>
                <a:rPr lang="zh-CN" altLang="en-US" sz="1400" spc="120" dirty="0">
                  <a:latin typeface="思源宋体 CN Medium" panose="02020500000000000000" pitchFamily="18" charset="-122"/>
                  <a:ea typeface="思源宋体 CN Medium" panose="02020500000000000000" pitchFamily="18" charset="-122"/>
                  <a:sym typeface="+mn-ea"/>
                </a:rPr>
                <a:t>得益于中国制度的优势。</a:t>
              </a:r>
              <a:endParaRPr lang="zh-CN" altLang="en-US" sz="1400" spc="120" dirty="0">
                <a:latin typeface="思源宋体 CN Medium" panose="02020500000000000000" pitchFamily="18" charset="-122"/>
                <a:ea typeface="思源宋体 CN Medium" panose="02020500000000000000" pitchFamily="18" charset="-122"/>
                <a:sym typeface="+mn-ea"/>
              </a:endParaRPr>
            </a:p>
          </p:txBody>
        </p:sp>
        <p:sp>
          <p:nvSpPr>
            <p:cNvPr id="46" name="椭圆 45"/>
            <p:cNvSpPr/>
            <p:nvPr>
              <p:custDataLst>
                <p:tags r:id="rId19"/>
              </p:custDataLst>
            </p:nvPr>
          </p:nvSpPr>
          <p:spPr>
            <a:xfrm>
              <a:off x="947870" y="2003650"/>
              <a:ext cx="408668" cy="408668"/>
            </a:xfrm>
            <a:prstGeom prst="ellipse">
              <a:avLst/>
            </a:prstGeom>
            <a:solidFill>
              <a:schemeClr val="accent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custDataLst>
                <p:tags r:id="rId20"/>
              </p:custDataLst>
            </p:nvPr>
          </p:nvSpPr>
          <p:spPr>
            <a:xfrm>
              <a:off x="959540" y="2033129"/>
              <a:ext cx="385329" cy="349711"/>
            </a:xfrm>
            <a:prstGeom prst="rect">
              <a:avLst/>
            </a:prstGeom>
            <a:noFill/>
          </p:spPr>
          <p:txBody>
            <a:bodyPr wrap="square">
              <a:spAutoFit/>
            </a:bodyPr>
            <a:lstStyle/>
            <a:p>
              <a:pPr algn="ctr">
                <a:lnSpc>
                  <a:spcPct val="130000"/>
                </a:lnSpc>
              </a:pPr>
              <a:r>
                <a:rPr lang="en-US" altLang="zh-CN" sz="1400" spc="120" dirty="0">
                  <a:solidFill>
                    <a:schemeClr val="bg1"/>
                  </a:solidFill>
                  <a:latin typeface="思源宋体 CN Heavy" panose="02020900000000000000" pitchFamily="18" charset="-122"/>
                  <a:ea typeface="思源宋体 CN Heavy" panose="02020900000000000000" pitchFamily="18" charset="-122"/>
                  <a:sym typeface="+mn-ea"/>
                </a:rPr>
                <a:t>E</a:t>
              </a:r>
              <a:endParaRPr lang="zh-CN" altLang="en-US" sz="1400" spc="130" dirty="0">
                <a:solidFill>
                  <a:schemeClr val="bg1"/>
                </a:solidFill>
                <a:latin typeface="思源宋体 CN Heavy" panose="02020900000000000000" pitchFamily="18" charset="-122"/>
                <a:ea typeface="思源宋体 CN Heavy" panose="02020900000000000000" pitchFamily="18" charset="-122"/>
              </a:endParaRPr>
            </a:p>
          </p:txBody>
        </p:sp>
      </p:grpSp>
      <p:sp>
        <p:nvSpPr>
          <p:cNvPr id="49" name="矩形 48"/>
          <p:cNvSpPr/>
          <p:nvPr/>
        </p:nvSpPr>
        <p:spPr>
          <a:xfrm>
            <a:off x="0" y="6707937"/>
            <a:ext cx="12192000" cy="15006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889" y="266708"/>
            <a:ext cx="2942590" cy="497617"/>
            <a:chOff x="212878" y="2438975"/>
            <a:chExt cx="2942590" cy="497617"/>
          </a:xfrm>
        </p:grpSpPr>
        <p:sp>
          <p:nvSpPr>
            <p:cNvPr id="7" name="文本框 6"/>
            <p:cNvSpPr txBox="1"/>
            <p:nvPr/>
          </p:nvSpPr>
          <p:spPr>
            <a:xfrm>
              <a:off x="579273" y="2438975"/>
              <a:ext cx="2576195" cy="460375"/>
            </a:xfrm>
            <a:prstGeom prst="rect">
              <a:avLst/>
            </a:prstGeom>
            <a:noFill/>
          </p:spPr>
          <p:txBody>
            <a:bodyPr wrap="square" rtlCol="0">
              <a:spAutoFit/>
            </a:bodyPr>
            <a:lstStyle/>
            <a:p>
              <a:pPr algn="ctr"/>
              <a:r>
                <a:rPr lang="zh-CN" altLang="en-US" sz="2400" spc="130" dirty="0">
                  <a:latin typeface="+mj-ea"/>
                  <a:ea typeface="+mj-ea"/>
                  <a:sym typeface="+mn-ea"/>
                </a:rPr>
                <a:t>教训总结与反思</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文本框 76"/>
          <p:cNvSpPr txBox="1"/>
          <p:nvPr>
            <p:custDataLst>
              <p:tags r:id="rId1"/>
            </p:custDataLst>
          </p:nvPr>
        </p:nvSpPr>
        <p:spPr>
          <a:xfrm>
            <a:off x="1004570" y="1765935"/>
            <a:ext cx="10123805" cy="370840"/>
          </a:xfrm>
          <a:prstGeom prst="rect">
            <a:avLst/>
          </a:prstGeom>
          <a:noFill/>
        </p:spPr>
        <p:txBody>
          <a:bodyPr wrap="square">
            <a:spAutoFit/>
          </a:bodyPr>
          <a:lstStyle/>
          <a:p>
            <a:pPr algn="ctr">
              <a:lnSpc>
                <a:spcPct val="130000"/>
              </a:lnSpc>
            </a:pPr>
            <a:r>
              <a:rPr lang="en-US" altLang="zh-CN" sz="1400" dirty="0">
                <a:latin typeface="思源宋体 CN Medium" panose="02020500000000000000" pitchFamily="18" charset="-122"/>
                <a:ea typeface="思源宋体 CN Medium" panose="02020500000000000000" pitchFamily="18" charset="-122"/>
                <a:sym typeface="+mn-ea"/>
              </a:rPr>
              <a:t> </a:t>
            </a:r>
            <a:endParaRPr lang="zh-CN" altLang="en-US" sz="1400" dirty="0">
              <a:latin typeface="思源宋体 CN Medium" panose="02020500000000000000" pitchFamily="18" charset="-122"/>
              <a:ea typeface="思源宋体 CN Medium" panose="02020500000000000000" pitchFamily="18" charset="-122"/>
              <a:sym typeface="+mn-ea"/>
            </a:endParaRPr>
          </a:p>
        </p:txBody>
      </p:sp>
      <p:sp>
        <p:nvSpPr>
          <p:cNvPr id="94" name="矩形 93"/>
          <p:cNvSpPr/>
          <p:nvPr/>
        </p:nvSpPr>
        <p:spPr>
          <a:xfrm>
            <a:off x="0" y="6692944"/>
            <a:ext cx="12192000" cy="16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4274185" y="894715"/>
            <a:ext cx="3533140" cy="398780"/>
          </a:xfrm>
          <a:prstGeom prst="rect">
            <a:avLst/>
          </a:prstGeom>
          <a:noFill/>
        </p:spPr>
        <p:txBody>
          <a:bodyPr wrap="square" rtlCol="0">
            <a:spAutoFit/>
          </a:bodyPr>
          <a:p>
            <a:pPr algn="ctr"/>
            <a:r>
              <a:rPr lang="zh-CN" altLang="en-US" sz="2000" spc="120" dirty="0">
                <a:latin typeface="+mj-ea"/>
                <a:ea typeface="+mj-ea"/>
              </a:rPr>
              <a:t>工程伦理角度</a:t>
            </a:r>
            <a:endParaRPr lang="zh-CN" altLang="en-US" sz="2000" spc="120" dirty="0">
              <a:latin typeface="+mj-ea"/>
              <a:ea typeface="+mj-ea"/>
            </a:endParaRPr>
          </a:p>
        </p:txBody>
      </p:sp>
      <p:sp>
        <p:nvSpPr>
          <p:cNvPr id="10" name="文本框 9"/>
          <p:cNvSpPr txBox="1"/>
          <p:nvPr>
            <p:custDataLst>
              <p:tags r:id="rId2"/>
            </p:custDataLst>
          </p:nvPr>
        </p:nvSpPr>
        <p:spPr>
          <a:xfrm>
            <a:off x="948055" y="1369695"/>
            <a:ext cx="10123805" cy="4843780"/>
          </a:xfrm>
          <a:prstGeom prst="rect">
            <a:avLst/>
          </a:prstGeom>
          <a:noFill/>
        </p:spPr>
        <p:txBody>
          <a:bodyPr wrap="square">
            <a:spAutoFit/>
          </a:bodyPr>
          <a:p>
            <a:pPr algn="l">
              <a:lnSpc>
                <a:spcPct val="130000"/>
              </a:lnSpc>
            </a:pPr>
            <a:r>
              <a:rPr lang="zh-CN" altLang="en-US" sz="1400" dirty="0">
                <a:latin typeface="思源宋体 CN Medium" panose="02020500000000000000" pitchFamily="18" charset="-122"/>
                <a:ea typeface="思源宋体 CN Medium" panose="02020500000000000000" pitchFamily="18" charset="-122"/>
                <a:sym typeface="+mn-ea"/>
              </a:rPr>
              <a:t>人为因素：</a:t>
            </a:r>
            <a:endParaRPr lang="zh-CN" altLang="en-US" sz="1400" dirty="0">
              <a:latin typeface="思源宋体 CN Medium" panose="02020500000000000000" pitchFamily="18" charset="-122"/>
              <a:ea typeface="思源宋体 CN Medium" panose="02020500000000000000" pitchFamily="18" charset="-122"/>
              <a:sym typeface="+mn-ea"/>
            </a:endParaRPr>
          </a:p>
          <a:p>
            <a:pPr algn="l">
              <a:lnSpc>
                <a:spcPct val="130000"/>
              </a:lnSpc>
            </a:pPr>
            <a:r>
              <a:rPr lang="en-US" altLang="zh-CN" sz="1400" dirty="0">
                <a:latin typeface="思源宋体 CN Medium" panose="02020500000000000000" pitchFamily="18" charset="-122"/>
                <a:ea typeface="思源宋体 CN Medium" panose="02020500000000000000" pitchFamily="18" charset="-122"/>
                <a:sym typeface="+mn-ea"/>
              </a:rPr>
              <a:t>1</a:t>
            </a:r>
            <a:r>
              <a:rPr lang="zh-CN" altLang="en-US" sz="1400" dirty="0">
                <a:latin typeface="思源宋体 CN Medium" panose="02020500000000000000" pitchFamily="18" charset="-122"/>
                <a:ea typeface="思源宋体 CN Medium" panose="02020500000000000000" pitchFamily="18" charset="-122"/>
                <a:sym typeface="+mn-ea"/>
              </a:rPr>
              <a:t>、该违法公司</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违规存放使用民用爆炸物品和井口违规动火作业引发的重大生产安全责任事故。</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2</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、违法公司在事故发生的第一时间没有去通知相关部门，导致伤亡人数</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更多。</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工程的意外风险</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1</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、由于公司的工程质量不行，并且可能存在偷工减料问题，导致工期向后拖延。</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2</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a:t>
            </a: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工程风险是可以预防的。</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我们需对</a:t>
            </a: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对已发生的事故分析,寻找原因,提出预防措施,避免再次发生;对可能的事故预防,查出存在的风险,对可能发生的事故研究,模拟事故发生过程,提出消除的办法,避免发生。</a:t>
            </a:r>
            <a:endPar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3</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、在</a:t>
            </a: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事故应急处置与安全</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中，</a:t>
            </a: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预防为主,防治结合;快速反应,积极面对。以人为本,生命第一;统一指挥,协调联动。	</a:t>
            </a:r>
            <a:endPar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工程风险</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原则</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latin typeface="思源宋体 CN Medium" panose="02020500000000000000" pitchFamily="18" charset="-122"/>
                <a:ea typeface="思源宋体 CN Medium" panose="02020500000000000000" pitchFamily="18" charset="-122"/>
                <a:sym typeface="+mn-ea"/>
              </a:rPr>
              <a:t>(</a:t>
            </a:r>
            <a:r>
              <a:rPr lang="en-US" altLang="zh-CN" sz="1400" spc="120" dirty="0">
                <a:latin typeface="思源宋体 CN Medium" panose="02020500000000000000" pitchFamily="18" charset="-122"/>
                <a:ea typeface="思源宋体 CN Medium" panose="02020500000000000000" pitchFamily="18" charset="-122"/>
                <a:sym typeface="+mn-ea"/>
              </a:rPr>
              <a:t>1</a:t>
            </a:r>
            <a:r>
              <a:rPr lang="zh-CN" altLang="en-US" sz="1400" spc="120" dirty="0">
                <a:latin typeface="思源宋体 CN Medium" panose="02020500000000000000" pitchFamily="18" charset="-122"/>
                <a:ea typeface="思源宋体 CN Medium" panose="02020500000000000000" pitchFamily="18" charset="-122"/>
                <a:sym typeface="+mn-ea"/>
              </a:rPr>
              <a:t>)</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以人为本的原则:人不是手段而是目的",充分保障人的安全、健康和全面发展,避免狭隘的利主义</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(2)预防为主的原则:从"事后处理"转变到"事先预防"。要做到充分预见工程可能产生的负面影响。</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(3)整体主义的原则：工程活动既对社会和生态造成影响,也受到社会和生态的制约。要从社会整体和生态整</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体考虑工程所带来的影响。</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(4)制度约束的原则：</a:t>
            </a:r>
            <a:r>
              <a:rPr lang="en-US" altLang="zh-CN" sz="1400" spc="120" dirty="0">
                <a:solidFill>
                  <a:schemeClr val="tx1"/>
                </a:solidFill>
                <a:latin typeface="思源宋体 CN Medium" panose="02020500000000000000" pitchFamily="18" charset="-122"/>
                <a:ea typeface="思源宋体 CN Medium" panose="02020500000000000000" pitchFamily="18" charset="-122"/>
                <a:sym typeface="+mn-ea"/>
              </a:rPr>
              <a:t>1</a:t>
            </a: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、建立健全安全管理的法规体系;2建立并落实安全生产问责机制;3还要建立媒体监</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rPr>
              <a:t>督制度。</a:t>
            </a:r>
            <a:endParaRPr lang="zh-CN" altLang="en-US" sz="1400" spc="120" dirty="0">
              <a:solidFill>
                <a:schemeClr val="tx1"/>
              </a:solidFill>
              <a:latin typeface="思源宋体 CN Medium" panose="02020500000000000000" pitchFamily="18" charset="-122"/>
              <a:ea typeface="思源宋体 CN Medium" panose="02020500000000000000" pitchFamily="18"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1" y="0"/>
            <a:ext cx="12185057" cy="6858000"/>
          </a:xfrm>
          <a:prstGeom prst="rect">
            <a:avLst/>
          </a:prstGeom>
        </p:spPr>
      </p:pic>
      <p:sp>
        <p:nvSpPr>
          <p:cNvPr id="11" name="矩形 10"/>
          <p:cNvSpPr/>
          <p:nvPr/>
        </p:nvSpPr>
        <p:spPr>
          <a:xfrm>
            <a:off x="0" y="-1"/>
            <a:ext cx="12192000" cy="685800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599861" y="3000543"/>
            <a:ext cx="4992277" cy="983615"/>
          </a:xfrm>
          <a:prstGeom prst="rect">
            <a:avLst/>
          </a:prstGeom>
          <a:noFill/>
        </p:spPr>
        <p:txBody>
          <a:bodyPr wrap="square" rtlCol="0">
            <a:spAutoFit/>
          </a:bodyPr>
          <a:lstStyle/>
          <a:p>
            <a:pPr algn="dist" defTabSz="949325"/>
            <a:r>
              <a:rPr lang="zh-CN" altLang="en-US" sz="5800" spc="130" dirty="0">
                <a:solidFill>
                  <a:schemeClr val="bg1"/>
                </a:solidFill>
                <a:latin typeface="+mj-ea"/>
                <a:ea typeface="+mj-ea"/>
              </a:rPr>
              <a:t>感谢大家</a:t>
            </a:r>
            <a:r>
              <a:rPr lang="zh-CN" altLang="en-US" sz="5800" spc="130" dirty="0">
                <a:solidFill>
                  <a:schemeClr val="bg1"/>
                </a:solidFill>
                <a:latin typeface="+mj-ea"/>
                <a:ea typeface="+mj-ea"/>
              </a:rPr>
              <a:t>聆听</a:t>
            </a:r>
            <a:endParaRPr lang="zh-CN" altLang="en-US" sz="5800" spc="130" dirty="0">
              <a:solidFill>
                <a:schemeClr val="bg1"/>
              </a:solidFill>
              <a:latin typeface="+mj-ea"/>
              <a:ea typeface="+mj-ea"/>
            </a:endParaRPr>
          </a:p>
        </p:txBody>
      </p:sp>
      <p:sp>
        <p:nvSpPr>
          <p:cNvPr id="16" name="图文框 15"/>
          <p:cNvSpPr/>
          <p:nvPr/>
        </p:nvSpPr>
        <p:spPr>
          <a:xfrm>
            <a:off x="0" y="-2"/>
            <a:ext cx="12192000" cy="6858002"/>
          </a:xfrm>
          <a:prstGeom prst="frame">
            <a:avLst>
              <a:gd name="adj1" fmla="val 23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758761" y="4071740"/>
            <a:ext cx="4674479" cy="321945"/>
          </a:xfrm>
          <a:prstGeom prst="rect">
            <a:avLst/>
          </a:prstGeom>
          <a:noFill/>
        </p:spPr>
        <p:txBody>
          <a:bodyPr wrap="square" rtlCol="0">
            <a:spAutoFit/>
          </a:bodyPr>
          <a:lstStyle/>
          <a:p>
            <a:pPr algn="ctr">
              <a:lnSpc>
                <a:spcPts val="1800"/>
              </a:lnSpc>
            </a:pPr>
            <a:r>
              <a:rPr lang="en-US" altLang="zh-CN" sz="1600" dirty="0">
                <a:solidFill>
                  <a:schemeClr val="bg1"/>
                </a:solidFill>
              </a:rPr>
              <a:t>Thank you all for listening</a:t>
            </a:r>
            <a:endParaRPr lang="en-US" altLang="zh-CN" sz="1600" dirty="0">
              <a:solidFill>
                <a:schemeClr val="bg1"/>
              </a:solidFill>
            </a:endParaRPr>
          </a:p>
        </p:txBody>
      </p:sp>
      <p:cxnSp>
        <p:nvCxnSpPr>
          <p:cNvPr id="8" name="直接连接符 7"/>
          <p:cNvCxnSpPr/>
          <p:nvPr/>
        </p:nvCxnSpPr>
        <p:spPr>
          <a:xfrm>
            <a:off x="0" y="3508375"/>
            <a:ext cx="3403132" cy="0"/>
          </a:xfrm>
          <a:prstGeom prst="line">
            <a:avLst/>
          </a:prstGeom>
          <a:ln>
            <a:solidFill>
              <a:schemeClr val="bg1">
                <a:alpha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828469" y="3508375"/>
            <a:ext cx="3360059" cy="0"/>
          </a:xfrm>
          <a:prstGeom prst="line">
            <a:avLst/>
          </a:prstGeom>
          <a:ln>
            <a:solidFill>
              <a:schemeClr val="bg1">
                <a:alpha val="90000"/>
              </a:schemeClr>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0"/>
            <a:ext cx="12192000" cy="2913137"/>
            <a:chOff x="0" y="0"/>
            <a:chExt cx="12192000" cy="2913137"/>
          </a:xfrm>
        </p:grpSpPr>
        <p:sp>
          <p:nvSpPr>
            <p:cNvPr id="27" name="矩形 26"/>
            <p:cNvSpPr/>
            <p:nvPr/>
          </p:nvSpPr>
          <p:spPr>
            <a:xfrm>
              <a:off x="0" y="0"/>
              <a:ext cx="12192000" cy="2913137"/>
            </a:xfrm>
            <a:prstGeom prst="rect">
              <a:avLst/>
            </a:prstGeom>
            <a:blipFill dpi="0" rotWithShape="1">
              <a:blip r:embed="rId1">
                <a:duotone>
                  <a:prstClr val="black"/>
                  <a:schemeClr val="accent2">
                    <a:tint val="45000"/>
                    <a:satMod val="400000"/>
                  </a:schemeClr>
                </a:duotone>
              </a:blip>
              <a:srcRect/>
              <a:tile tx="0" ty="-11747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0" y="1"/>
              <a:ext cx="12192000" cy="2716182"/>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300677" y="937607"/>
              <a:ext cx="1590646" cy="707886"/>
            </a:xfrm>
            <a:prstGeom prst="rect">
              <a:avLst/>
            </a:prstGeom>
            <a:noFill/>
          </p:spPr>
          <p:txBody>
            <a:bodyPr wrap="square" rtlCol="0">
              <a:spAutoFit/>
            </a:bodyPr>
            <a:lstStyle/>
            <a:p>
              <a:pPr algn="dist"/>
              <a:r>
                <a:rPr lang="zh-CN" altLang="en-US" sz="4000" spc="130" dirty="0">
                  <a:solidFill>
                    <a:schemeClr val="bg1"/>
                  </a:solidFill>
                  <a:latin typeface="+mj-ea"/>
                  <a:ea typeface="+mj-ea"/>
                </a:rPr>
                <a:t>目录</a:t>
              </a:r>
              <a:endParaRPr lang="zh-CN" altLang="en-US" sz="4000" spc="130" dirty="0">
                <a:solidFill>
                  <a:schemeClr val="bg1"/>
                </a:solidFill>
                <a:latin typeface="+mj-ea"/>
                <a:ea typeface="+mj-ea"/>
              </a:endParaRPr>
            </a:p>
          </p:txBody>
        </p:sp>
        <p:sp>
          <p:nvSpPr>
            <p:cNvPr id="21" name="文本框 20"/>
            <p:cNvSpPr txBox="1"/>
            <p:nvPr/>
          </p:nvSpPr>
          <p:spPr>
            <a:xfrm>
              <a:off x="2800310" y="1747672"/>
              <a:ext cx="6591380" cy="261610"/>
            </a:xfrm>
            <a:prstGeom prst="rect">
              <a:avLst/>
            </a:prstGeom>
            <a:noFill/>
          </p:spPr>
          <p:txBody>
            <a:bodyPr wrap="square" rtlCol="0">
              <a:spAutoFit/>
            </a:bodyPr>
            <a:lstStyle/>
            <a:p>
              <a:pPr algn="dist"/>
              <a:r>
                <a:rPr lang="en-US" altLang="zh-CN" sz="1100" dirty="0">
                  <a:solidFill>
                    <a:schemeClr val="bg1"/>
                  </a:solidFill>
                  <a:latin typeface="思源宋体 CN Medium" panose="02020500000000000000" pitchFamily="18" charset="-122"/>
                  <a:ea typeface="思源宋体 CN Medium" panose="02020500000000000000" pitchFamily="18" charset="-122"/>
                </a:rPr>
                <a:t>CONTENTS</a:t>
              </a:r>
              <a:endParaRPr lang="zh-CN" altLang="en-US" sz="1100" dirty="0">
                <a:solidFill>
                  <a:schemeClr val="bg1"/>
                </a:solidFill>
                <a:latin typeface="思源宋体 CN Medium" panose="02020500000000000000" pitchFamily="18" charset="-122"/>
                <a:ea typeface="思源宋体 CN Medium" panose="02020500000000000000" pitchFamily="18" charset="-122"/>
              </a:endParaRPr>
            </a:p>
          </p:txBody>
        </p:sp>
      </p:grpSp>
      <p:grpSp>
        <p:nvGrpSpPr>
          <p:cNvPr id="35" name="组合 34"/>
          <p:cNvGrpSpPr/>
          <p:nvPr>
            <p:custDataLst>
              <p:tags r:id="rId2"/>
            </p:custDataLst>
          </p:nvPr>
        </p:nvGrpSpPr>
        <p:grpSpPr>
          <a:xfrm>
            <a:off x="829067" y="3944864"/>
            <a:ext cx="10596880" cy="1742444"/>
            <a:chOff x="829067" y="4015762"/>
            <a:chExt cx="10596880" cy="1742444"/>
          </a:xfrm>
        </p:grpSpPr>
        <p:sp>
          <p:nvSpPr>
            <p:cNvPr id="7" name="矩形 6"/>
            <p:cNvSpPr/>
            <p:nvPr>
              <p:custDataLst>
                <p:tags r:id="rId3"/>
              </p:custDataLst>
            </p:nvPr>
          </p:nvSpPr>
          <p:spPr>
            <a:xfrm>
              <a:off x="829067" y="4015762"/>
              <a:ext cx="2528881" cy="1742444"/>
            </a:xfrm>
            <a:prstGeom prst="rect">
              <a:avLst/>
            </a:prstGeom>
            <a:gradFill>
              <a:gsLst>
                <a:gs pos="1770">
                  <a:schemeClr val="accent1"/>
                </a:gs>
                <a:gs pos="100000">
                  <a:schemeClr val="accent1"/>
                </a:gs>
              </a:gsLst>
              <a:lin ang="16800000" scaled="0"/>
            </a:gradFill>
            <a:ln>
              <a:noFill/>
            </a:ln>
            <a:effectLst>
              <a:outerShdw blurRad="38100" dist="38100" dir="5400000" algn="t" rotWithShape="0">
                <a:schemeClr val="tx1">
                  <a:lumMod val="75000"/>
                  <a:lumOff val="2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4"/>
              </p:custDataLst>
            </p:nvPr>
          </p:nvSpPr>
          <p:spPr>
            <a:xfrm>
              <a:off x="894281" y="4612064"/>
              <a:ext cx="2398453" cy="460375"/>
            </a:xfrm>
            <a:prstGeom prst="rect">
              <a:avLst/>
            </a:prstGeom>
            <a:noFill/>
          </p:spPr>
          <p:txBody>
            <a:bodyPr wrap="square" rtlCol="0">
              <a:spAutoFit/>
            </a:bodyPr>
            <a:lstStyle/>
            <a:p>
              <a:pPr algn="ctr"/>
              <a:r>
                <a:rPr lang="zh-CN" altLang="en-US" sz="2400" spc="130" dirty="0">
                  <a:solidFill>
                    <a:schemeClr val="bg1"/>
                  </a:solidFill>
                  <a:latin typeface="+mj-ea"/>
                  <a:ea typeface="+mj-ea"/>
                </a:rPr>
                <a:t>事故背景</a:t>
              </a:r>
              <a:endParaRPr lang="zh-CN" altLang="en-US" sz="2400" spc="130" dirty="0">
                <a:solidFill>
                  <a:schemeClr val="bg1"/>
                </a:solidFill>
                <a:latin typeface="+mj-ea"/>
                <a:ea typeface="+mj-ea"/>
              </a:endParaRPr>
            </a:p>
          </p:txBody>
        </p:sp>
        <p:sp>
          <p:nvSpPr>
            <p:cNvPr id="10" name="矩形 9"/>
            <p:cNvSpPr/>
            <p:nvPr>
              <p:custDataLst>
                <p:tags r:id="rId5"/>
              </p:custDataLst>
            </p:nvPr>
          </p:nvSpPr>
          <p:spPr>
            <a:xfrm>
              <a:off x="3481289" y="4015762"/>
              <a:ext cx="2528881" cy="1742444"/>
            </a:xfrm>
            <a:prstGeom prst="rect">
              <a:avLst/>
            </a:prstGeom>
            <a:gradFill>
              <a:gsLst>
                <a:gs pos="1770">
                  <a:schemeClr val="accent1"/>
                </a:gs>
                <a:gs pos="100000">
                  <a:schemeClr val="accent1"/>
                </a:gs>
              </a:gsLst>
              <a:lin ang="16800000" scaled="0"/>
            </a:gradFill>
            <a:ln>
              <a:noFill/>
            </a:ln>
            <a:effectLst>
              <a:outerShdw blurRad="38100" dist="38100" dir="5400000" algn="t" rotWithShape="0">
                <a:schemeClr val="tx1">
                  <a:lumMod val="75000"/>
                  <a:lumOff val="2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3546503" y="4612064"/>
              <a:ext cx="2398453" cy="460375"/>
            </a:xfrm>
            <a:prstGeom prst="rect">
              <a:avLst/>
            </a:prstGeom>
            <a:noFill/>
          </p:spPr>
          <p:txBody>
            <a:bodyPr wrap="square" rtlCol="0">
              <a:spAutoFit/>
            </a:bodyPr>
            <a:lstStyle/>
            <a:p>
              <a:pPr algn="ctr"/>
              <a:r>
                <a:rPr lang="zh-CN" altLang="en-US" sz="2400" spc="130" dirty="0">
                  <a:solidFill>
                    <a:schemeClr val="bg1"/>
                  </a:solidFill>
                  <a:latin typeface="+mj-ea"/>
                  <a:ea typeface="+mj-ea"/>
                </a:rPr>
                <a:t>事故</a:t>
              </a:r>
              <a:r>
                <a:rPr lang="zh-CN" altLang="en-US" sz="2400" spc="130" dirty="0">
                  <a:solidFill>
                    <a:schemeClr val="bg1"/>
                  </a:solidFill>
                  <a:latin typeface="+mj-ea"/>
                  <a:ea typeface="+mj-ea"/>
                </a:rPr>
                <a:t>成因</a:t>
              </a:r>
              <a:endParaRPr lang="zh-CN" altLang="en-US" sz="2400" spc="130" dirty="0">
                <a:solidFill>
                  <a:schemeClr val="bg1"/>
                </a:solidFill>
                <a:latin typeface="+mj-ea"/>
                <a:ea typeface="+mj-ea"/>
              </a:endParaRPr>
            </a:p>
          </p:txBody>
        </p:sp>
        <p:sp>
          <p:nvSpPr>
            <p:cNvPr id="13" name="矩形 12"/>
            <p:cNvSpPr/>
            <p:nvPr>
              <p:custDataLst>
                <p:tags r:id="rId7"/>
              </p:custDataLst>
            </p:nvPr>
          </p:nvSpPr>
          <p:spPr>
            <a:xfrm>
              <a:off x="6189090" y="4015762"/>
              <a:ext cx="2528881" cy="1742444"/>
            </a:xfrm>
            <a:prstGeom prst="rect">
              <a:avLst/>
            </a:prstGeom>
            <a:gradFill>
              <a:gsLst>
                <a:gs pos="1770">
                  <a:schemeClr val="accent1"/>
                </a:gs>
                <a:gs pos="100000">
                  <a:schemeClr val="accent1"/>
                </a:gs>
              </a:gsLst>
              <a:lin ang="16800000" scaled="0"/>
            </a:gradFill>
            <a:ln>
              <a:noFill/>
            </a:ln>
            <a:effectLst>
              <a:outerShdw blurRad="38100" dist="38100" dir="5400000" algn="t" rotWithShape="0">
                <a:schemeClr val="tx1">
                  <a:lumMod val="75000"/>
                  <a:lumOff val="2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8"/>
              </p:custDataLst>
            </p:nvPr>
          </p:nvSpPr>
          <p:spPr>
            <a:xfrm>
              <a:off x="6133511" y="4612064"/>
              <a:ext cx="2640039" cy="460375"/>
            </a:xfrm>
            <a:prstGeom prst="rect">
              <a:avLst/>
            </a:prstGeom>
            <a:noFill/>
          </p:spPr>
          <p:txBody>
            <a:bodyPr wrap="square" rtlCol="0">
              <a:spAutoFit/>
            </a:bodyPr>
            <a:lstStyle/>
            <a:p>
              <a:pPr algn="ctr"/>
              <a:r>
                <a:rPr lang="zh-CN" altLang="en-US" sz="2400" spc="130" dirty="0">
                  <a:solidFill>
                    <a:schemeClr val="bg1"/>
                  </a:solidFill>
                  <a:latin typeface="+mj-ea"/>
                  <a:ea typeface="+mj-ea"/>
                </a:rPr>
                <a:t>事故救援</a:t>
              </a:r>
              <a:endParaRPr lang="zh-CN" altLang="en-US" sz="2400" spc="130" dirty="0">
                <a:solidFill>
                  <a:schemeClr val="bg1"/>
                </a:solidFill>
                <a:latin typeface="+mj-ea"/>
                <a:ea typeface="+mj-ea"/>
              </a:endParaRPr>
            </a:p>
          </p:txBody>
        </p:sp>
        <p:sp>
          <p:nvSpPr>
            <p:cNvPr id="16" name="矩形 15"/>
            <p:cNvSpPr/>
            <p:nvPr>
              <p:custDataLst>
                <p:tags r:id="rId9"/>
              </p:custDataLst>
            </p:nvPr>
          </p:nvSpPr>
          <p:spPr>
            <a:xfrm>
              <a:off x="8896891" y="4015762"/>
              <a:ext cx="2528881" cy="1742444"/>
            </a:xfrm>
            <a:prstGeom prst="rect">
              <a:avLst/>
            </a:prstGeom>
            <a:gradFill>
              <a:gsLst>
                <a:gs pos="1770">
                  <a:schemeClr val="accent1"/>
                </a:gs>
                <a:gs pos="100000">
                  <a:schemeClr val="accent1"/>
                </a:gs>
              </a:gsLst>
              <a:lin ang="16800000" scaled="0"/>
            </a:gradFill>
            <a:ln>
              <a:noFill/>
            </a:ln>
            <a:effectLst>
              <a:outerShdw blurRad="38100" dist="38100" dir="5400000" algn="t" rotWithShape="0">
                <a:schemeClr val="tx1">
                  <a:lumMod val="75000"/>
                  <a:lumOff val="25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10"/>
              </p:custDataLst>
            </p:nvPr>
          </p:nvSpPr>
          <p:spPr>
            <a:xfrm>
              <a:off x="8799587" y="4612027"/>
              <a:ext cx="2626360" cy="460375"/>
            </a:xfrm>
            <a:prstGeom prst="rect">
              <a:avLst/>
            </a:prstGeom>
            <a:noFill/>
          </p:spPr>
          <p:txBody>
            <a:bodyPr wrap="square" rtlCol="0">
              <a:spAutoFit/>
            </a:bodyPr>
            <a:lstStyle/>
            <a:p>
              <a:pPr algn="ctr"/>
              <a:r>
                <a:rPr lang="zh-CN" altLang="en-US" sz="2400" spc="130" dirty="0">
                  <a:solidFill>
                    <a:schemeClr val="bg1"/>
                  </a:solidFill>
                  <a:latin typeface="+mj-ea"/>
                  <a:ea typeface="+mj-ea"/>
                </a:rPr>
                <a:t>教训总结与</a:t>
              </a:r>
              <a:r>
                <a:rPr lang="zh-CN" altLang="en-US" sz="2400" spc="130" dirty="0">
                  <a:solidFill>
                    <a:schemeClr val="bg1"/>
                  </a:solidFill>
                  <a:latin typeface="+mj-ea"/>
                  <a:ea typeface="+mj-ea"/>
                </a:rPr>
                <a:t>反思</a:t>
              </a:r>
              <a:endParaRPr lang="zh-CN" altLang="en-US" sz="2400" spc="130" dirty="0">
                <a:solidFill>
                  <a:schemeClr val="bg1"/>
                </a:solidFill>
                <a:latin typeface="+mj-ea"/>
                <a:ea typeface="+mj-ea"/>
              </a:endParaRPr>
            </a:p>
          </p:txBody>
        </p:sp>
        <p:sp>
          <p:nvSpPr>
            <p:cNvPr id="3" name="文本框 2"/>
            <p:cNvSpPr txBox="1"/>
            <p:nvPr>
              <p:custDataLst>
                <p:tags r:id="rId11"/>
              </p:custDataLst>
            </p:nvPr>
          </p:nvSpPr>
          <p:spPr>
            <a:xfrm>
              <a:off x="1147938" y="4186314"/>
              <a:ext cx="1891139" cy="338554"/>
            </a:xfrm>
            <a:prstGeom prst="rect">
              <a:avLst/>
            </a:prstGeom>
            <a:noFill/>
          </p:spPr>
          <p:txBody>
            <a:bodyPr wrap="square" rtlCol="0">
              <a:spAutoFit/>
            </a:bodyPr>
            <a:lstStyle/>
            <a:p>
              <a:pPr algn="ctr"/>
              <a:r>
                <a:rPr lang="en-US" altLang="zh-CN" sz="1600" spc="130" dirty="0">
                  <a:solidFill>
                    <a:schemeClr val="bg1">
                      <a:alpha val="58000"/>
                    </a:schemeClr>
                  </a:solidFill>
                  <a:latin typeface="+mj-ea"/>
                  <a:ea typeface="+mj-ea"/>
                </a:rPr>
                <a:t>01</a:t>
              </a:r>
              <a:endParaRPr lang="zh-CN" altLang="en-US" sz="1600" spc="130" dirty="0">
                <a:solidFill>
                  <a:schemeClr val="bg1">
                    <a:alpha val="58000"/>
                  </a:schemeClr>
                </a:solidFill>
                <a:latin typeface="+mj-ea"/>
                <a:ea typeface="+mj-ea"/>
              </a:endParaRPr>
            </a:p>
          </p:txBody>
        </p:sp>
        <p:sp>
          <p:nvSpPr>
            <p:cNvPr id="4" name="文本框 3"/>
            <p:cNvSpPr txBox="1"/>
            <p:nvPr>
              <p:custDataLst>
                <p:tags r:id="rId12"/>
              </p:custDataLst>
            </p:nvPr>
          </p:nvSpPr>
          <p:spPr>
            <a:xfrm>
              <a:off x="3800160" y="4186314"/>
              <a:ext cx="1891138" cy="338554"/>
            </a:xfrm>
            <a:prstGeom prst="rect">
              <a:avLst/>
            </a:prstGeom>
            <a:noFill/>
          </p:spPr>
          <p:txBody>
            <a:bodyPr wrap="square" rtlCol="0">
              <a:spAutoFit/>
            </a:bodyPr>
            <a:lstStyle/>
            <a:p>
              <a:pPr algn="ctr"/>
              <a:r>
                <a:rPr lang="en-US" altLang="zh-CN" sz="1600" spc="130" dirty="0">
                  <a:solidFill>
                    <a:schemeClr val="bg1">
                      <a:alpha val="58000"/>
                    </a:schemeClr>
                  </a:solidFill>
                  <a:latin typeface="+mj-ea"/>
                  <a:ea typeface="+mj-ea"/>
                </a:rPr>
                <a:t>02</a:t>
              </a:r>
              <a:endParaRPr lang="zh-CN" altLang="en-US" sz="1600" spc="130" dirty="0">
                <a:solidFill>
                  <a:schemeClr val="bg1">
                    <a:alpha val="58000"/>
                  </a:schemeClr>
                </a:solidFill>
                <a:latin typeface="+mj-ea"/>
                <a:ea typeface="+mj-ea"/>
              </a:endParaRPr>
            </a:p>
          </p:txBody>
        </p:sp>
        <p:sp>
          <p:nvSpPr>
            <p:cNvPr id="5" name="文本框 4"/>
            <p:cNvSpPr txBox="1"/>
            <p:nvPr>
              <p:custDataLst>
                <p:tags r:id="rId13"/>
              </p:custDataLst>
            </p:nvPr>
          </p:nvSpPr>
          <p:spPr>
            <a:xfrm>
              <a:off x="6507961" y="4186314"/>
              <a:ext cx="1891139" cy="338554"/>
            </a:xfrm>
            <a:prstGeom prst="rect">
              <a:avLst/>
            </a:prstGeom>
            <a:noFill/>
          </p:spPr>
          <p:txBody>
            <a:bodyPr wrap="square" rtlCol="0">
              <a:spAutoFit/>
            </a:bodyPr>
            <a:lstStyle/>
            <a:p>
              <a:pPr algn="ctr"/>
              <a:r>
                <a:rPr lang="en-US" altLang="zh-CN" sz="1600" spc="130" dirty="0">
                  <a:solidFill>
                    <a:schemeClr val="bg1">
                      <a:alpha val="58000"/>
                    </a:schemeClr>
                  </a:solidFill>
                  <a:latin typeface="+mj-ea"/>
                  <a:ea typeface="+mj-ea"/>
                </a:rPr>
                <a:t>03</a:t>
              </a:r>
              <a:endParaRPr lang="zh-CN" altLang="en-US" sz="1600" spc="130" dirty="0">
                <a:solidFill>
                  <a:schemeClr val="bg1">
                    <a:alpha val="58000"/>
                  </a:schemeClr>
                </a:solidFill>
                <a:latin typeface="+mj-ea"/>
                <a:ea typeface="+mj-ea"/>
              </a:endParaRPr>
            </a:p>
          </p:txBody>
        </p:sp>
        <p:sp>
          <p:nvSpPr>
            <p:cNvPr id="6" name="文本框 5"/>
            <p:cNvSpPr txBox="1"/>
            <p:nvPr>
              <p:custDataLst>
                <p:tags r:id="rId14"/>
              </p:custDataLst>
            </p:nvPr>
          </p:nvSpPr>
          <p:spPr>
            <a:xfrm>
              <a:off x="9116031" y="4186314"/>
              <a:ext cx="2090600" cy="338554"/>
            </a:xfrm>
            <a:prstGeom prst="rect">
              <a:avLst/>
            </a:prstGeom>
            <a:noFill/>
          </p:spPr>
          <p:txBody>
            <a:bodyPr wrap="square" rtlCol="0">
              <a:spAutoFit/>
            </a:bodyPr>
            <a:lstStyle/>
            <a:p>
              <a:pPr algn="ctr"/>
              <a:r>
                <a:rPr lang="en-US" altLang="zh-CN" sz="1600" spc="130" dirty="0">
                  <a:solidFill>
                    <a:schemeClr val="bg1">
                      <a:alpha val="58000"/>
                    </a:schemeClr>
                  </a:solidFill>
                  <a:latin typeface="+mj-ea"/>
                  <a:ea typeface="+mj-ea"/>
                </a:rPr>
                <a:t>04</a:t>
              </a:r>
              <a:endParaRPr lang="zh-CN" altLang="en-US" sz="1600" spc="130" dirty="0">
                <a:solidFill>
                  <a:schemeClr val="bg1">
                    <a:alpha val="58000"/>
                  </a:schemeClr>
                </a:solidFill>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1" y="0"/>
            <a:ext cx="12185057" cy="6858000"/>
          </a:xfrm>
          <a:prstGeom prst="rect">
            <a:avLst/>
          </a:prstGeom>
        </p:spPr>
      </p:pic>
      <p:sp>
        <p:nvSpPr>
          <p:cNvPr id="11" name="矩形 10"/>
          <p:cNvSpPr/>
          <p:nvPr/>
        </p:nvSpPr>
        <p:spPr>
          <a:xfrm>
            <a:off x="0" y="-1"/>
            <a:ext cx="12192000" cy="6858001"/>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599861" y="3000543"/>
            <a:ext cx="4992277" cy="983615"/>
          </a:xfrm>
          <a:prstGeom prst="rect">
            <a:avLst/>
          </a:prstGeom>
          <a:noFill/>
        </p:spPr>
        <p:txBody>
          <a:bodyPr wrap="square" rtlCol="0">
            <a:spAutoFit/>
          </a:bodyPr>
          <a:lstStyle/>
          <a:p>
            <a:pPr algn="dist" defTabSz="949325"/>
            <a:r>
              <a:rPr lang="zh-CN" altLang="en-US" sz="5800" spc="130" dirty="0">
                <a:solidFill>
                  <a:schemeClr val="bg1"/>
                </a:solidFill>
                <a:latin typeface="+mj-ea"/>
                <a:ea typeface="+mj-ea"/>
              </a:rPr>
              <a:t>事故</a:t>
            </a:r>
            <a:r>
              <a:rPr lang="zh-CN" altLang="en-US" sz="5800" spc="130" dirty="0">
                <a:solidFill>
                  <a:schemeClr val="bg1"/>
                </a:solidFill>
                <a:latin typeface="+mj-ea"/>
                <a:ea typeface="+mj-ea"/>
              </a:rPr>
              <a:t>背景</a:t>
            </a:r>
            <a:endParaRPr lang="zh-CN" altLang="en-US" sz="5800" spc="130" dirty="0">
              <a:solidFill>
                <a:schemeClr val="bg1"/>
              </a:solidFill>
              <a:latin typeface="+mj-ea"/>
              <a:ea typeface="+mj-ea"/>
            </a:endParaRPr>
          </a:p>
        </p:txBody>
      </p:sp>
      <p:sp>
        <p:nvSpPr>
          <p:cNvPr id="2" name="文本框 1"/>
          <p:cNvSpPr txBox="1"/>
          <p:nvPr/>
        </p:nvSpPr>
        <p:spPr>
          <a:xfrm>
            <a:off x="4749566" y="2327678"/>
            <a:ext cx="2692868" cy="646331"/>
          </a:xfrm>
          <a:prstGeom prst="rect">
            <a:avLst/>
          </a:prstGeom>
          <a:noFill/>
        </p:spPr>
        <p:txBody>
          <a:bodyPr wrap="square">
            <a:spAutoFit/>
          </a:bodyPr>
          <a:lstStyle/>
          <a:p>
            <a:pPr algn="ctr"/>
            <a:r>
              <a:rPr lang="en-US" altLang="zh-CN" sz="3600" spc="130" dirty="0">
                <a:solidFill>
                  <a:schemeClr val="bg1">
                    <a:alpha val="70000"/>
                  </a:schemeClr>
                </a:solidFill>
                <a:latin typeface="+mj-ea"/>
                <a:ea typeface="+mj-ea"/>
              </a:rPr>
              <a:t>01</a:t>
            </a:r>
            <a:endParaRPr lang="zh-CN" altLang="en-US" sz="3600" dirty="0">
              <a:solidFill>
                <a:schemeClr val="bg1">
                  <a:alpha val="70000"/>
                </a:schemeClr>
              </a:solidFill>
            </a:endParaRPr>
          </a:p>
        </p:txBody>
      </p:sp>
      <p:sp>
        <p:nvSpPr>
          <p:cNvPr id="16" name="图文框 15"/>
          <p:cNvSpPr/>
          <p:nvPr/>
        </p:nvSpPr>
        <p:spPr>
          <a:xfrm>
            <a:off x="0" y="-2"/>
            <a:ext cx="12192000" cy="6858002"/>
          </a:xfrm>
          <a:prstGeom prst="frame">
            <a:avLst>
              <a:gd name="adj1" fmla="val 23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758761" y="4071740"/>
            <a:ext cx="4674479" cy="321945"/>
          </a:xfrm>
          <a:prstGeom prst="rect">
            <a:avLst/>
          </a:prstGeom>
          <a:noFill/>
        </p:spPr>
        <p:txBody>
          <a:bodyPr wrap="square" rtlCol="0">
            <a:spAutoFit/>
          </a:bodyPr>
          <a:lstStyle/>
          <a:p>
            <a:pPr algn="ctr">
              <a:lnSpc>
                <a:spcPts val="1800"/>
              </a:lnSpc>
            </a:pPr>
            <a:r>
              <a:rPr lang="en-US" altLang="zh-CN" sz="1600" dirty="0">
                <a:solidFill>
                  <a:schemeClr val="bg1"/>
                </a:solidFill>
              </a:rPr>
              <a:t>the accident </a:t>
            </a:r>
            <a:r>
              <a:rPr lang="en-US" altLang="zh-CN" sz="1600" dirty="0">
                <a:solidFill>
                  <a:schemeClr val="bg1"/>
                </a:solidFill>
                <a:sym typeface="+mn-ea"/>
              </a:rPr>
              <a:t>Background</a:t>
            </a:r>
            <a:endParaRPr lang="en-US" altLang="zh-CN" sz="1600" dirty="0">
              <a:solidFill>
                <a:schemeClr val="bg1"/>
              </a:solidFill>
            </a:endParaRPr>
          </a:p>
        </p:txBody>
      </p:sp>
      <p:cxnSp>
        <p:nvCxnSpPr>
          <p:cNvPr id="8" name="直接连接符 7"/>
          <p:cNvCxnSpPr/>
          <p:nvPr/>
        </p:nvCxnSpPr>
        <p:spPr>
          <a:xfrm>
            <a:off x="0" y="3508375"/>
            <a:ext cx="3403132" cy="0"/>
          </a:xfrm>
          <a:prstGeom prst="line">
            <a:avLst/>
          </a:prstGeom>
          <a:ln>
            <a:solidFill>
              <a:schemeClr val="bg1">
                <a:alpha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828469" y="3508375"/>
            <a:ext cx="3360059" cy="0"/>
          </a:xfrm>
          <a:prstGeom prst="line">
            <a:avLst/>
          </a:prstGeom>
          <a:ln>
            <a:solidFill>
              <a:schemeClr val="bg1">
                <a:alpha val="90000"/>
              </a:schemeClr>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AvmIqhJyoD"/>
          <p:cNvPicPr>
            <a:picLocks noChangeAspect="1"/>
          </p:cNvPicPr>
          <p:nvPr/>
        </p:nvPicPr>
        <p:blipFill>
          <a:blip r:embed="rId1"/>
          <a:stretch>
            <a:fillRect/>
          </a:stretch>
        </p:blipFill>
        <p:spPr>
          <a:xfrm>
            <a:off x="-2540" y="23495"/>
            <a:ext cx="7626350" cy="6876415"/>
          </a:xfrm>
          <a:prstGeom prst="rect">
            <a:avLst/>
          </a:prstGeom>
        </p:spPr>
      </p:pic>
      <p:sp>
        <p:nvSpPr>
          <p:cNvPr id="10" name="矩形 9"/>
          <p:cNvSpPr/>
          <p:nvPr/>
        </p:nvSpPr>
        <p:spPr>
          <a:xfrm>
            <a:off x="6056313" y="587567"/>
            <a:ext cx="5550934" cy="5682866"/>
          </a:xfrm>
          <a:prstGeom prst="rect">
            <a:avLst/>
          </a:prstGeom>
          <a:solidFill>
            <a:schemeClr val="accent1"/>
          </a:solidFill>
          <a:ln>
            <a:noFill/>
          </a:ln>
          <a:effectLst>
            <a:outerShdw blurRad="381000" dist="381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808470" y="1172210"/>
            <a:ext cx="4119245" cy="4570730"/>
          </a:xfrm>
          <a:prstGeom prst="rect">
            <a:avLst/>
          </a:prstGeom>
          <a:noFill/>
        </p:spPr>
        <p:txBody>
          <a:bodyPr wrap="square">
            <a:spAutoFit/>
          </a:bodyPr>
          <a:lstStyle/>
          <a:p>
            <a:pPr>
              <a:lnSpc>
                <a:spcPct val="130000"/>
              </a:lnSpc>
            </a:pPr>
            <a:r>
              <a:rPr lang="en-US" altLang="zh-CN" sz="1600" spc="120" dirty="0">
                <a:solidFill>
                  <a:schemeClr val="bg1"/>
                </a:solidFill>
                <a:latin typeface="思源宋体 CN Medium" panose="02020500000000000000" pitchFamily="18" charset="-122"/>
                <a:ea typeface="思源宋体 CN Medium" panose="02020500000000000000" pitchFamily="18" charset="-122"/>
                <a:sym typeface="+mn-ea"/>
              </a:rPr>
              <a:t>   2</a:t>
            </a:r>
            <a:r>
              <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rPr>
              <a:t>012年，山东省核工业二七三地质大队与南京金曼科技有限公司和山东五彩龙投资有限公司合作勘查，分别查明了西陡崖1号矿带金矿、笏山金矿，两处矿区查明金矿资源金属量超过中国规定的20吨大型金矿标准，改变了栖霞有史以来没有大型金矿的历史。</a:t>
            </a:r>
            <a:endPar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endParaRPr>
          </a:p>
          <a:p>
            <a:pPr>
              <a:lnSpc>
                <a:spcPct val="130000"/>
              </a:lnSpc>
            </a:pPr>
            <a:endPar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endParaRPr>
          </a:p>
          <a:p>
            <a:pPr>
              <a:lnSpc>
                <a:spcPct val="130000"/>
              </a:lnSpc>
            </a:pPr>
            <a:r>
              <a:rPr lang="en-US" altLang="zh-CN" sz="1600" spc="120" dirty="0">
                <a:solidFill>
                  <a:schemeClr val="bg1"/>
                </a:solidFill>
                <a:latin typeface="思源宋体 CN Medium" panose="02020500000000000000" pitchFamily="18" charset="-122"/>
                <a:ea typeface="思源宋体 CN Medium" panose="02020500000000000000" pitchFamily="18" charset="-122"/>
                <a:sym typeface="+mn-ea"/>
              </a:rPr>
              <a:t>   最初计划2016年11月开工建设，投资额3.958亿元人民币。但项目连续两次延后开工，达产目标最终都未实现</a:t>
            </a:r>
            <a:r>
              <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rPr>
              <a:t>。</a:t>
            </a:r>
            <a:endPar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endParaRPr>
          </a:p>
          <a:p>
            <a:pPr>
              <a:lnSpc>
                <a:spcPct val="130000"/>
              </a:lnSpc>
            </a:pPr>
            <a:endParaRPr lang="en-US" altLang="zh-CN" sz="1600" spc="120" dirty="0">
              <a:solidFill>
                <a:schemeClr val="bg1"/>
              </a:solidFill>
              <a:latin typeface="思源宋体 CN Medium" panose="02020500000000000000" pitchFamily="18" charset="-122"/>
              <a:ea typeface="思源宋体 CN Medium" panose="02020500000000000000" pitchFamily="18" charset="-122"/>
              <a:sym typeface="+mn-ea"/>
            </a:endParaRPr>
          </a:p>
          <a:p>
            <a:pPr>
              <a:lnSpc>
                <a:spcPct val="130000"/>
              </a:lnSpc>
            </a:pPr>
            <a:r>
              <a:rPr lang="en-US" altLang="zh-CN" sz="1600" spc="120" dirty="0">
                <a:solidFill>
                  <a:schemeClr val="bg1"/>
                </a:solidFill>
                <a:latin typeface="思源宋体 CN Medium" panose="02020500000000000000" pitchFamily="18" charset="-122"/>
                <a:ea typeface="思源宋体 CN Medium" panose="02020500000000000000" pitchFamily="18" charset="-122"/>
                <a:sym typeface="+mn-ea"/>
              </a:rPr>
              <a:t>   在2020年11月3日的栖霞市政府公告显示，项目计划2021年10月可投达产</a:t>
            </a:r>
            <a:r>
              <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rPr>
              <a:t>。</a:t>
            </a:r>
            <a:endParaRPr lang="zh-CN" altLang="en-US" sz="1600" spc="120" dirty="0">
              <a:solidFill>
                <a:schemeClr val="bg1"/>
              </a:solidFill>
              <a:latin typeface="思源宋体 CN Medium" panose="02020500000000000000" pitchFamily="18" charset="-122"/>
              <a:ea typeface="思源宋体 CN Medium" panose="02020500000000000000" pitchFamily="18" charset="-122"/>
              <a:sym typeface="+mn-ea"/>
            </a:endParaRPr>
          </a:p>
        </p:txBody>
      </p:sp>
      <p:grpSp>
        <p:nvGrpSpPr>
          <p:cNvPr id="2" name="组合 1"/>
          <p:cNvGrpSpPr/>
          <p:nvPr/>
        </p:nvGrpSpPr>
        <p:grpSpPr>
          <a:xfrm>
            <a:off x="314254" y="271788"/>
            <a:ext cx="2559155" cy="497617"/>
            <a:chOff x="212878" y="2438975"/>
            <a:chExt cx="2559155" cy="497617"/>
          </a:xfrm>
        </p:grpSpPr>
        <p:sp>
          <p:nvSpPr>
            <p:cNvPr id="7" name="文本框 6"/>
            <p:cNvSpPr txBox="1"/>
            <p:nvPr/>
          </p:nvSpPr>
          <p:spPr>
            <a:xfrm>
              <a:off x="579397" y="2438975"/>
              <a:ext cx="2192636" cy="460375"/>
            </a:xfrm>
            <a:prstGeom prst="rect">
              <a:avLst/>
            </a:prstGeom>
            <a:noFill/>
          </p:spPr>
          <p:txBody>
            <a:bodyPr wrap="square" rtlCol="0">
              <a:spAutoFit/>
            </a:bodyPr>
            <a:lstStyle/>
            <a:p>
              <a:pPr algn="dist" defTabSz="949325"/>
              <a:r>
                <a:rPr lang="zh-CN" altLang="en-US" sz="2400" spc="130" dirty="0">
                  <a:solidFill>
                    <a:schemeClr val="tx1"/>
                  </a:solidFill>
                  <a:latin typeface="+mj-ea"/>
                  <a:ea typeface="+mj-ea"/>
                  <a:sym typeface="+mn-ea"/>
                </a:rPr>
                <a:t>事故背景</a:t>
              </a:r>
              <a:endParaRPr lang="zh-CN" altLang="en-US" sz="2400" spc="130" dirty="0">
                <a:solidFill>
                  <a:schemeClr val="tx1"/>
                </a:solidFill>
                <a:latin typeface="+mj-ea"/>
                <a:ea typeface="+mj-ea"/>
                <a:sym typeface="+mn-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1" y="0"/>
            <a:ext cx="12185057" cy="6858000"/>
          </a:xfrm>
          <a:prstGeom prst="rect">
            <a:avLst/>
          </a:prstGeom>
        </p:spPr>
      </p:pic>
      <p:sp>
        <p:nvSpPr>
          <p:cNvPr id="11" name="矩形 10"/>
          <p:cNvSpPr/>
          <p:nvPr/>
        </p:nvSpPr>
        <p:spPr>
          <a:xfrm>
            <a:off x="0" y="-1"/>
            <a:ext cx="12192000" cy="6858001"/>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599861" y="3000543"/>
            <a:ext cx="4992277" cy="983615"/>
          </a:xfrm>
          <a:prstGeom prst="rect">
            <a:avLst/>
          </a:prstGeom>
          <a:noFill/>
        </p:spPr>
        <p:txBody>
          <a:bodyPr wrap="square" rtlCol="0">
            <a:spAutoFit/>
          </a:bodyPr>
          <a:lstStyle/>
          <a:p>
            <a:pPr algn="dist" defTabSz="949325"/>
            <a:r>
              <a:rPr lang="zh-CN" altLang="en-US" sz="5800" spc="130" dirty="0">
                <a:solidFill>
                  <a:schemeClr val="bg1"/>
                </a:solidFill>
                <a:latin typeface="+mj-ea"/>
                <a:ea typeface="+mj-ea"/>
              </a:rPr>
              <a:t>事故</a:t>
            </a:r>
            <a:r>
              <a:rPr lang="zh-CN" altLang="en-US" sz="5800" spc="130" dirty="0">
                <a:solidFill>
                  <a:schemeClr val="bg1"/>
                </a:solidFill>
                <a:latin typeface="+mj-ea"/>
                <a:ea typeface="+mj-ea"/>
              </a:rPr>
              <a:t>成因</a:t>
            </a:r>
            <a:endParaRPr lang="zh-CN" altLang="en-US" sz="5800" spc="130" dirty="0">
              <a:solidFill>
                <a:schemeClr val="bg1"/>
              </a:solidFill>
              <a:latin typeface="+mj-ea"/>
              <a:ea typeface="+mj-ea"/>
            </a:endParaRPr>
          </a:p>
        </p:txBody>
      </p:sp>
      <p:sp>
        <p:nvSpPr>
          <p:cNvPr id="2" name="文本框 1"/>
          <p:cNvSpPr txBox="1"/>
          <p:nvPr/>
        </p:nvSpPr>
        <p:spPr>
          <a:xfrm>
            <a:off x="4749566" y="2327678"/>
            <a:ext cx="2692868" cy="646331"/>
          </a:xfrm>
          <a:prstGeom prst="rect">
            <a:avLst/>
          </a:prstGeom>
          <a:noFill/>
        </p:spPr>
        <p:txBody>
          <a:bodyPr wrap="square">
            <a:spAutoFit/>
          </a:bodyPr>
          <a:lstStyle/>
          <a:p>
            <a:pPr algn="ctr"/>
            <a:r>
              <a:rPr lang="en-US" altLang="zh-CN" sz="3600" spc="130" dirty="0">
                <a:solidFill>
                  <a:schemeClr val="bg1">
                    <a:alpha val="70000"/>
                  </a:schemeClr>
                </a:solidFill>
                <a:latin typeface="+mj-ea"/>
                <a:ea typeface="+mj-ea"/>
              </a:rPr>
              <a:t>02</a:t>
            </a:r>
            <a:endParaRPr lang="zh-CN" altLang="en-US" sz="3600" dirty="0">
              <a:solidFill>
                <a:schemeClr val="bg1">
                  <a:alpha val="70000"/>
                </a:schemeClr>
              </a:solidFill>
            </a:endParaRPr>
          </a:p>
        </p:txBody>
      </p:sp>
      <p:sp>
        <p:nvSpPr>
          <p:cNvPr id="16" name="图文框 15"/>
          <p:cNvSpPr/>
          <p:nvPr/>
        </p:nvSpPr>
        <p:spPr>
          <a:xfrm>
            <a:off x="0" y="-2"/>
            <a:ext cx="12192000" cy="6858002"/>
          </a:xfrm>
          <a:prstGeom prst="frame">
            <a:avLst>
              <a:gd name="adj1" fmla="val 23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758761" y="4071740"/>
            <a:ext cx="4674479" cy="321945"/>
          </a:xfrm>
          <a:prstGeom prst="rect">
            <a:avLst/>
          </a:prstGeom>
          <a:noFill/>
        </p:spPr>
        <p:txBody>
          <a:bodyPr wrap="square" rtlCol="0">
            <a:spAutoFit/>
          </a:bodyPr>
          <a:lstStyle/>
          <a:p>
            <a:pPr algn="ctr">
              <a:lnSpc>
                <a:spcPts val="1800"/>
              </a:lnSpc>
            </a:pPr>
            <a:r>
              <a:rPr lang="en-US" altLang="zh-CN" sz="1600" dirty="0">
                <a:solidFill>
                  <a:schemeClr val="bg1"/>
                </a:solidFill>
              </a:rPr>
              <a:t>Cause of accident</a:t>
            </a:r>
            <a:endParaRPr lang="en-US" altLang="zh-CN" sz="1600" dirty="0">
              <a:solidFill>
                <a:schemeClr val="bg1"/>
              </a:solidFill>
            </a:endParaRPr>
          </a:p>
        </p:txBody>
      </p:sp>
      <p:cxnSp>
        <p:nvCxnSpPr>
          <p:cNvPr id="8" name="直接连接符 7"/>
          <p:cNvCxnSpPr/>
          <p:nvPr/>
        </p:nvCxnSpPr>
        <p:spPr>
          <a:xfrm>
            <a:off x="0" y="3508375"/>
            <a:ext cx="3403132" cy="0"/>
          </a:xfrm>
          <a:prstGeom prst="line">
            <a:avLst/>
          </a:prstGeom>
          <a:ln>
            <a:solidFill>
              <a:schemeClr val="bg1">
                <a:alpha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828469" y="3508375"/>
            <a:ext cx="3360059" cy="0"/>
          </a:xfrm>
          <a:prstGeom prst="line">
            <a:avLst/>
          </a:prstGeom>
          <a:ln>
            <a:solidFill>
              <a:schemeClr val="bg1">
                <a:alpha val="90000"/>
              </a:schemeClr>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254" y="271788"/>
            <a:ext cx="2559155" cy="497617"/>
            <a:chOff x="212878" y="2438975"/>
            <a:chExt cx="2559155" cy="497617"/>
          </a:xfrm>
        </p:grpSpPr>
        <p:sp>
          <p:nvSpPr>
            <p:cNvPr id="7" name="文本框 6"/>
            <p:cNvSpPr txBox="1"/>
            <p:nvPr/>
          </p:nvSpPr>
          <p:spPr>
            <a:xfrm>
              <a:off x="579397" y="2438975"/>
              <a:ext cx="2192636" cy="460375"/>
            </a:xfrm>
            <a:prstGeom prst="rect">
              <a:avLst/>
            </a:prstGeom>
            <a:noFill/>
          </p:spPr>
          <p:txBody>
            <a:bodyPr wrap="square" rtlCol="0">
              <a:spAutoFit/>
            </a:bodyPr>
            <a:lstStyle/>
            <a:p>
              <a:r>
                <a:rPr lang="zh-CN" altLang="en-US" sz="2400" spc="130" dirty="0">
                  <a:latin typeface="+mj-ea"/>
                  <a:ea typeface="+mj-ea"/>
                </a:rPr>
                <a:t>事故</a:t>
              </a:r>
              <a:r>
                <a:rPr lang="zh-CN" altLang="en-US" sz="2400" spc="130" dirty="0">
                  <a:latin typeface="+mj-ea"/>
                  <a:ea typeface="+mj-ea"/>
                </a:rPr>
                <a:t>成因</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矩形 8"/>
          <p:cNvSpPr/>
          <p:nvPr/>
        </p:nvSpPr>
        <p:spPr>
          <a:xfrm>
            <a:off x="6096000" y="0"/>
            <a:ext cx="6096000" cy="6858000"/>
          </a:xfrm>
          <a:prstGeom prst="rect">
            <a:avLst/>
          </a:prstGeom>
          <a:blipFill dpi="0" rotWithShape="1">
            <a:blip r:embed="rId1"/>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custDataLst>
              <p:tags r:id="rId2"/>
            </p:custDataLst>
          </p:nvPr>
        </p:nvGrpSpPr>
        <p:grpSpPr>
          <a:xfrm>
            <a:off x="1051109" y="1567753"/>
            <a:ext cx="6529928" cy="4395711"/>
            <a:chOff x="1051109" y="1567753"/>
            <a:chExt cx="6529928" cy="4395711"/>
          </a:xfrm>
        </p:grpSpPr>
        <p:sp>
          <p:nvSpPr>
            <p:cNvPr id="10" name="矩形: 圆角 9"/>
            <p:cNvSpPr/>
            <p:nvPr>
              <p:custDataLst>
                <p:tags r:id="rId3"/>
              </p:custDataLst>
            </p:nvPr>
          </p:nvSpPr>
          <p:spPr>
            <a:xfrm>
              <a:off x="1051109" y="1567753"/>
              <a:ext cx="2970075" cy="4395711"/>
            </a:xfrm>
            <a:prstGeom prst="roundRect">
              <a:avLst>
                <a:gd name="adj" fmla="val 0"/>
              </a:avLst>
            </a:prstGeom>
            <a:solidFill>
              <a:schemeClr val="accent1"/>
            </a:solidFill>
            <a:ln>
              <a:noFill/>
              <a:prstDash val="dash"/>
            </a:ln>
            <a:effectLst>
              <a:outerShdw blurRad="203200" sx="103000" sy="103000" algn="ctr"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custDataLst>
                <p:tags r:id="rId4"/>
              </p:custDataLst>
            </p:nvPr>
          </p:nvSpPr>
          <p:spPr>
            <a:xfrm>
              <a:off x="2156034" y="2032527"/>
              <a:ext cx="760225" cy="76022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5"/>
              </p:custDataLst>
            </p:nvPr>
          </p:nvSpPr>
          <p:spPr>
            <a:xfrm>
              <a:off x="1814618" y="2953925"/>
              <a:ext cx="1443057" cy="337185"/>
            </a:xfrm>
            <a:prstGeom prst="rect">
              <a:avLst/>
            </a:prstGeom>
            <a:noFill/>
          </p:spPr>
          <p:txBody>
            <a:bodyPr wrap="square" rtlCol="0">
              <a:spAutoFit/>
            </a:bodyPr>
            <a:lstStyle/>
            <a:p>
              <a:pPr algn="ctr">
                <a:lnSpc>
                  <a:spcPct val="100000"/>
                </a:lnSpc>
                <a:buClrTx/>
                <a:buSzTx/>
                <a:buFontTx/>
              </a:pPr>
              <a:r>
                <a:rPr lang="zh-CN" altLang="en-US" sz="1600" spc="120" dirty="0">
                  <a:solidFill>
                    <a:schemeClr val="bg1"/>
                  </a:solidFill>
                  <a:latin typeface="+mj-ea"/>
                  <a:ea typeface="+mj-ea"/>
                  <a:sym typeface="+mn-ea"/>
                </a:rPr>
                <a:t>原因</a:t>
              </a:r>
              <a:endParaRPr lang="zh-CN" altLang="en-US" sz="1600" spc="120" dirty="0">
                <a:solidFill>
                  <a:schemeClr val="bg1"/>
                </a:solidFill>
                <a:latin typeface="+mj-ea"/>
                <a:ea typeface="+mj-ea"/>
                <a:sym typeface="+mn-ea"/>
              </a:endParaRPr>
            </a:p>
          </p:txBody>
        </p:sp>
        <p:sp>
          <p:nvSpPr>
            <p:cNvPr id="13" name="文本框 12"/>
            <p:cNvSpPr txBox="1"/>
            <p:nvPr>
              <p:custDataLst>
                <p:tags r:id="rId6"/>
              </p:custDataLst>
            </p:nvPr>
          </p:nvSpPr>
          <p:spPr>
            <a:xfrm>
              <a:off x="1584418" y="3349700"/>
              <a:ext cx="1903457" cy="2030095"/>
            </a:xfrm>
            <a:prstGeom prst="rect">
              <a:avLst/>
            </a:prstGeom>
            <a:noFill/>
          </p:spPr>
          <p:txBody>
            <a:bodyPr wrap="square">
              <a:spAutoFit/>
            </a:bodyPr>
            <a:lstStyle/>
            <a:p>
              <a:pPr algn="l">
                <a:lnSpc>
                  <a:spcPct val="150000"/>
                </a:lnSpc>
              </a:pPr>
              <a:r>
                <a:rPr lang="en-US" altLang="zh-CN" sz="1400" spc="120" dirty="0">
                  <a:solidFill>
                    <a:schemeClr val="bg1"/>
                  </a:solidFill>
                  <a:latin typeface="思源宋体 CN Medium" panose="02020500000000000000" pitchFamily="18" charset="-122"/>
                  <a:ea typeface="思源宋体 CN Medium" panose="02020500000000000000" pitchFamily="18" charset="-122"/>
                  <a:sym typeface="+mn-ea"/>
                </a:rPr>
                <a:t>   </a:t>
              </a:r>
              <a:r>
                <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rPr>
                <a:t>爆炸事故是一起由企业违规存放使用民用爆炸物品和井口违规动火作业引发的重大生产安全责任事故。</a:t>
              </a:r>
              <a:endPar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endParaRPr>
            </a:p>
          </p:txBody>
        </p:sp>
        <p:sp>
          <p:nvSpPr>
            <p:cNvPr id="14" name="矩形: 圆角 13"/>
            <p:cNvSpPr/>
            <p:nvPr>
              <p:custDataLst>
                <p:tags r:id="rId7"/>
              </p:custDataLst>
            </p:nvPr>
          </p:nvSpPr>
          <p:spPr>
            <a:xfrm>
              <a:off x="4610962" y="1567753"/>
              <a:ext cx="2970075" cy="4395711"/>
            </a:xfrm>
            <a:prstGeom prst="roundRect">
              <a:avLst>
                <a:gd name="adj" fmla="val 0"/>
              </a:avLst>
            </a:prstGeom>
            <a:solidFill>
              <a:schemeClr val="bg1"/>
            </a:solidFill>
            <a:ln>
              <a:noFill/>
              <a:prstDash val="dash"/>
            </a:ln>
            <a:effectLst>
              <a:outerShdw blurRad="203200" sx="103000" sy="103000" algn="ctr"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custDataLst>
                <p:tags r:id="rId8"/>
              </p:custDataLst>
            </p:nvPr>
          </p:nvSpPr>
          <p:spPr>
            <a:xfrm>
              <a:off x="5700648" y="2032253"/>
              <a:ext cx="760225" cy="76022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9"/>
              </p:custDataLst>
            </p:nvPr>
          </p:nvSpPr>
          <p:spPr>
            <a:xfrm>
              <a:off x="5374471" y="2953925"/>
              <a:ext cx="1443057" cy="337185"/>
            </a:xfrm>
            <a:prstGeom prst="rect">
              <a:avLst/>
            </a:prstGeom>
            <a:noFill/>
          </p:spPr>
          <p:txBody>
            <a:bodyPr wrap="square" rtlCol="0">
              <a:spAutoFit/>
            </a:bodyPr>
            <a:lstStyle/>
            <a:p>
              <a:pPr algn="ctr">
                <a:lnSpc>
                  <a:spcPct val="100000"/>
                </a:lnSpc>
                <a:buClrTx/>
                <a:buSzTx/>
                <a:buFontTx/>
              </a:pPr>
              <a:r>
                <a:rPr lang="zh-CN" altLang="en-US" sz="1600" spc="120" dirty="0">
                  <a:latin typeface="+mj-ea"/>
                  <a:ea typeface="+mj-ea"/>
                  <a:sym typeface="+mn-ea"/>
                </a:rPr>
                <a:t>细节</a:t>
              </a:r>
              <a:endParaRPr lang="zh-CN" altLang="en-US" sz="1600" spc="120" dirty="0">
                <a:latin typeface="+mj-ea"/>
                <a:ea typeface="+mj-ea"/>
                <a:sym typeface="+mn-ea"/>
              </a:endParaRPr>
            </a:p>
          </p:txBody>
        </p:sp>
        <p:sp>
          <p:nvSpPr>
            <p:cNvPr id="19" name="文本框 18"/>
            <p:cNvSpPr txBox="1"/>
            <p:nvPr>
              <p:custDataLst>
                <p:tags r:id="rId10"/>
              </p:custDataLst>
            </p:nvPr>
          </p:nvSpPr>
          <p:spPr>
            <a:xfrm>
              <a:off x="5144271" y="3389705"/>
              <a:ext cx="1903457" cy="2306955"/>
            </a:xfrm>
            <a:prstGeom prst="rect">
              <a:avLst/>
            </a:prstGeom>
            <a:noFill/>
          </p:spPr>
          <p:txBody>
            <a:bodyPr wrap="square">
              <a:spAutoFit/>
            </a:bodyPr>
            <a:lstStyle/>
            <a:p>
              <a:pPr algn="l">
                <a:lnSpc>
                  <a:spcPct val="150000"/>
                </a:lnSpc>
              </a:pPr>
              <a:r>
                <a:rPr lang="en-US" altLang="zh-CN" sz="1200" spc="120" dirty="0">
                  <a:latin typeface="思源宋体 CN Medium" panose="02020500000000000000" pitchFamily="18" charset="-122"/>
                  <a:ea typeface="思源宋体 CN Medium" panose="02020500000000000000" pitchFamily="18" charset="-122"/>
                  <a:sym typeface="+mn-ea"/>
                </a:rPr>
                <a:t>   </a:t>
              </a:r>
              <a:r>
                <a:rPr lang="zh-CN" altLang="en-US" sz="1200" spc="120" dirty="0">
                  <a:latin typeface="思源宋体 CN Medium" panose="02020500000000000000" pitchFamily="18" charset="-122"/>
                  <a:ea typeface="思源宋体 CN Medium" panose="02020500000000000000" pitchFamily="18" charset="-122"/>
                  <a:sym typeface="+mn-ea"/>
                </a:rPr>
                <a:t>1月10日13:15左右，笏山金矿回风井井筒内发生。接着，井筒发生了二次爆炸。</a:t>
              </a:r>
              <a:endParaRPr lang="zh-CN" altLang="en-US" sz="1200" spc="120" dirty="0">
                <a:latin typeface="思源宋体 CN Medium" panose="02020500000000000000" pitchFamily="18" charset="-122"/>
                <a:ea typeface="思源宋体 CN Medium" panose="02020500000000000000" pitchFamily="18" charset="-122"/>
                <a:sym typeface="+mn-ea"/>
              </a:endParaRPr>
            </a:p>
            <a:p>
              <a:pPr algn="l">
                <a:lnSpc>
                  <a:spcPct val="150000"/>
                </a:lnSpc>
              </a:pPr>
              <a:r>
                <a:rPr lang="en-US" altLang="zh-CN" sz="1200" spc="120" dirty="0">
                  <a:latin typeface="思源宋体 CN Medium" panose="02020500000000000000" pitchFamily="18" charset="-122"/>
                  <a:ea typeface="思源宋体 CN Medium" panose="02020500000000000000" pitchFamily="18" charset="-122"/>
                  <a:sym typeface="+mn-ea"/>
                </a:rPr>
                <a:t>   </a:t>
              </a:r>
              <a:r>
                <a:rPr lang="zh-CN" altLang="en-US" sz="1200" spc="120" dirty="0">
                  <a:latin typeface="思源宋体 CN Medium" panose="02020500000000000000" pitchFamily="18" charset="-122"/>
                  <a:ea typeface="思源宋体 CN Medium" panose="02020500000000000000" pitchFamily="18" charset="-122"/>
                  <a:sym typeface="+mn-ea"/>
                </a:rPr>
                <a:t>其中9人均是在一次爆炸后的自救攀爬过程中受二次爆炸冲击而遇难</a:t>
              </a:r>
              <a:endParaRPr lang="zh-CN" altLang="en-US" sz="1200" spc="120" dirty="0">
                <a:latin typeface="思源宋体 CN Medium" panose="02020500000000000000" pitchFamily="18" charset="-122"/>
                <a:ea typeface="思源宋体 CN Medium" panose="02020500000000000000" pitchFamily="18" charset="-122"/>
                <a:sym typeface="+mn-ea"/>
              </a:endParaRPr>
            </a:p>
          </p:txBody>
        </p:sp>
        <p:pic>
          <p:nvPicPr>
            <p:cNvPr id="22" name="图片 1" descr="3b32313538313537333bb1fdcdbc"/>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5897093" y="2228698"/>
              <a:ext cx="367335" cy="367335"/>
            </a:xfrm>
            <a:prstGeom prst="rect">
              <a:avLst/>
            </a:prstGeom>
          </p:spPr>
        </p:pic>
        <p:pic>
          <p:nvPicPr>
            <p:cNvPr id="23" name="图片 15" descr="3b32313538313535383bcad6b2e1"/>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352479" y="2228972"/>
              <a:ext cx="367335" cy="36733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889" y="266708"/>
            <a:ext cx="2559155" cy="497617"/>
            <a:chOff x="212878" y="2438975"/>
            <a:chExt cx="2559155" cy="497617"/>
          </a:xfrm>
        </p:grpSpPr>
        <p:sp>
          <p:nvSpPr>
            <p:cNvPr id="7" name="文本框 6"/>
            <p:cNvSpPr txBox="1"/>
            <p:nvPr/>
          </p:nvSpPr>
          <p:spPr>
            <a:xfrm>
              <a:off x="579397" y="2438975"/>
              <a:ext cx="2192636" cy="460375"/>
            </a:xfrm>
            <a:prstGeom prst="rect">
              <a:avLst/>
            </a:prstGeom>
            <a:noFill/>
          </p:spPr>
          <p:txBody>
            <a:bodyPr wrap="square" rtlCol="0">
              <a:spAutoFit/>
            </a:bodyPr>
            <a:lstStyle/>
            <a:p>
              <a:r>
                <a:rPr lang="zh-CN" altLang="en-US" sz="2400" spc="130" dirty="0">
                  <a:latin typeface="+mj-ea"/>
                  <a:ea typeface="+mj-ea"/>
                </a:rPr>
                <a:t>事故</a:t>
              </a:r>
              <a:r>
                <a:rPr lang="zh-CN" altLang="en-US" sz="2400" spc="130" dirty="0">
                  <a:latin typeface="+mj-ea"/>
                  <a:ea typeface="+mj-ea"/>
                </a:rPr>
                <a:t>成因</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文本框 76"/>
          <p:cNvSpPr txBox="1"/>
          <p:nvPr>
            <p:custDataLst>
              <p:tags r:id="rId1"/>
            </p:custDataLst>
          </p:nvPr>
        </p:nvSpPr>
        <p:spPr>
          <a:xfrm>
            <a:off x="501650" y="1369695"/>
            <a:ext cx="11188700" cy="4407535"/>
          </a:xfrm>
          <a:prstGeom prst="rect">
            <a:avLst/>
          </a:prstGeom>
          <a:noFill/>
        </p:spPr>
        <p:txBody>
          <a:bodyPr wrap="square">
            <a:spAutoFit/>
          </a:bodyPr>
          <a:lstStyle/>
          <a:p>
            <a:pPr algn="l">
              <a:lnSpc>
                <a:spcPct val="130000"/>
              </a:lnSpc>
            </a:pPr>
            <a:r>
              <a:rPr lang="en-US" altLang="zh-CN" dirty="0">
                <a:latin typeface="思源宋体 CN Medium" panose="02020500000000000000" pitchFamily="18" charset="-122"/>
                <a:ea typeface="思源宋体 CN Medium" panose="02020500000000000000" pitchFamily="18" charset="-122"/>
                <a:sym typeface="+mn-ea"/>
              </a:rPr>
              <a:t>    </a:t>
            </a:r>
            <a:r>
              <a:rPr lang="zh-CN" altLang="en-US" dirty="0">
                <a:latin typeface="思源宋体 CN Medium" panose="02020500000000000000" pitchFamily="18" charset="-122"/>
                <a:ea typeface="思源宋体 CN Medium" panose="02020500000000000000" pitchFamily="18" charset="-122"/>
                <a:sym typeface="+mn-ea"/>
              </a:rPr>
              <a:t>1月10日13时13分，山东烟台栖霞市山东五彩龙投资有限公司笏山金矿“一中段”（离井口240米）发生爆炸事故，当时“一中段”无作业人员，“六中段”（离井口698米）作业人员13人、“五中段”（离井口648米）作业人员9人。因爆炸导致井筒梯子间损坏、罐笼无法正常运行、通讯系统损坏，井下22人被困。</a:t>
            </a: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dirty="0">
                <a:latin typeface="思源宋体 CN Medium" panose="02020500000000000000" pitchFamily="18" charset="-122"/>
                <a:ea typeface="思源宋体 CN Medium" panose="02020500000000000000" pitchFamily="18" charset="-122"/>
                <a:sym typeface="+mn-ea"/>
              </a:rPr>
              <a:t> </a:t>
            </a:r>
            <a:r>
              <a:rPr lang="en-US" altLang="zh-CN" dirty="0">
                <a:latin typeface="思源宋体 CN Medium" panose="02020500000000000000" pitchFamily="18" charset="-122"/>
                <a:ea typeface="思源宋体 CN Medium" panose="02020500000000000000" pitchFamily="18" charset="-122"/>
                <a:sym typeface="+mn-ea"/>
              </a:rPr>
              <a:t>   </a:t>
            </a:r>
            <a:r>
              <a:rPr lang="zh-CN" altLang="en-US" dirty="0">
                <a:latin typeface="思源宋体 CN Medium" panose="02020500000000000000" pitchFamily="18" charset="-122"/>
                <a:ea typeface="思源宋体 CN Medium" panose="02020500000000000000" pitchFamily="18" charset="-122"/>
                <a:sym typeface="+mn-ea"/>
              </a:rPr>
              <a:t>1月10日19时许，西城镇党委负责同志从村民处获悉发生事故，随即向栖霞市政府报告。时任栖霞市委书记姚秀霞、市长朱涛到现场了解情况，姚秀霞认为被困人员获救可能性较大，作出暂不上报、继续组织救援的决定。1月11日18时46分，烟台市应急管理局主要负责同志从 其他渠道获悉金矿发生事故，随即要求栖霞市进行核实。</a:t>
            </a: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dirty="0">
                <a:latin typeface="思源宋体 CN Medium" panose="02020500000000000000" pitchFamily="18" charset="-122"/>
                <a:ea typeface="思源宋体 CN Medium" panose="02020500000000000000" pitchFamily="18" charset="-122"/>
                <a:sym typeface="+mn-ea"/>
              </a:rPr>
              <a:t> </a:t>
            </a:r>
            <a:r>
              <a:rPr lang="en-US" altLang="zh-CN" dirty="0">
                <a:latin typeface="思源宋体 CN Medium" panose="02020500000000000000" pitchFamily="18" charset="-122"/>
                <a:ea typeface="思源宋体 CN Medium" panose="02020500000000000000" pitchFamily="18" charset="-122"/>
                <a:sym typeface="+mn-ea"/>
              </a:rPr>
              <a:t>   </a:t>
            </a:r>
            <a:r>
              <a:rPr lang="zh-CN" altLang="en-US" dirty="0">
                <a:latin typeface="思源宋体 CN Medium" panose="02020500000000000000" pitchFamily="18" charset="-122"/>
                <a:ea typeface="思源宋体 CN Medium" panose="02020500000000000000" pitchFamily="18" charset="-122"/>
                <a:sym typeface="+mn-ea"/>
              </a:rPr>
              <a:t>姚秀霞、 朱涛才决定以1月11日20时5分接报的时间上报。</a:t>
            </a: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endParaRPr lang="zh-CN" altLang="en-US" dirty="0">
              <a:latin typeface="思源宋体 CN Medium" panose="02020500000000000000" pitchFamily="18" charset="-122"/>
              <a:ea typeface="思源宋体 CN Medium" panose="02020500000000000000" pitchFamily="18" charset="-122"/>
              <a:sym typeface="+mn-ea"/>
            </a:endParaRPr>
          </a:p>
          <a:p>
            <a:pPr algn="l">
              <a:lnSpc>
                <a:spcPct val="130000"/>
              </a:lnSpc>
            </a:pPr>
            <a:r>
              <a:rPr lang="zh-CN" altLang="en-US" dirty="0">
                <a:latin typeface="思源宋体 CN Medium" panose="02020500000000000000" pitchFamily="18" charset="-122"/>
                <a:ea typeface="思源宋体 CN Medium" panose="02020500000000000000" pitchFamily="18" charset="-122"/>
                <a:sym typeface="+mn-ea"/>
              </a:rPr>
              <a:t> </a:t>
            </a:r>
            <a:r>
              <a:rPr lang="en-US" altLang="zh-CN" dirty="0">
                <a:latin typeface="思源宋体 CN Medium" panose="02020500000000000000" pitchFamily="18" charset="-122"/>
                <a:ea typeface="思源宋体 CN Medium" panose="02020500000000000000" pitchFamily="18" charset="-122"/>
                <a:sym typeface="+mn-ea"/>
              </a:rPr>
              <a:t>   </a:t>
            </a:r>
            <a:r>
              <a:rPr lang="zh-CN" altLang="en-US" dirty="0">
                <a:latin typeface="思源宋体 CN Medium" panose="02020500000000000000" pitchFamily="18" charset="-122"/>
                <a:ea typeface="思源宋体 CN Medium" panose="02020500000000000000" pitchFamily="18" charset="-122"/>
                <a:sym typeface="+mn-ea"/>
              </a:rPr>
              <a:t>11日20时48分，中共栖霞市委向中共烟台市委报告了情况。</a:t>
            </a:r>
            <a:endParaRPr lang="zh-CN" altLang="en-US" dirty="0">
              <a:latin typeface="思源宋体 CN Medium" panose="02020500000000000000" pitchFamily="18" charset="-122"/>
              <a:ea typeface="思源宋体 CN Medium" panose="02020500000000000000" pitchFamily="18" charset="-122"/>
              <a:sym typeface="+mn-ea"/>
            </a:endParaRPr>
          </a:p>
        </p:txBody>
      </p:sp>
      <p:sp>
        <p:nvSpPr>
          <p:cNvPr id="94" name="矩形 93"/>
          <p:cNvSpPr/>
          <p:nvPr/>
        </p:nvSpPr>
        <p:spPr>
          <a:xfrm>
            <a:off x="0" y="6692944"/>
            <a:ext cx="12192000" cy="16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4274185" y="775970"/>
            <a:ext cx="3533140" cy="398780"/>
          </a:xfrm>
          <a:prstGeom prst="rect">
            <a:avLst/>
          </a:prstGeom>
          <a:noFill/>
        </p:spPr>
        <p:txBody>
          <a:bodyPr wrap="square" rtlCol="0">
            <a:spAutoFit/>
          </a:bodyPr>
          <a:p>
            <a:pPr algn="ctr"/>
            <a:r>
              <a:rPr lang="zh-CN" altLang="en-US" sz="2000" spc="120" dirty="0">
                <a:latin typeface="+mj-ea"/>
                <a:ea typeface="+mj-ea"/>
              </a:rPr>
              <a:t>延误上报</a:t>
            </a:r>
            <a:endParaRPr lang="zh-CN" altLang="en-US" sz="2000" spc="12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down)">
                                      <p:cBhvr>
                                        <p:cTn id="1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1" y="0"/>
            <a:ext cx="12185057" cy="6858000"/>
          </a:xfrm>
          <a:prstGeom prst="rect">
            <a:avLst/>
          </a:prstGeom>
        </p:spPr>
      </p:pic>
      <p:sp>
        <p:nvSpPr>
          <p:cNvPr id="11" name="矩形 10"/>
          <p:cNvSpPr/>
          <p:nvPr/>
        </p:nvSpPr>
        <p:spPr>
          <a:xfrm>
            <a:off x="0" y="-1"/>
            <a:ext cx="12192000" cy="6858001"/>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204490" y="3000543"/>
            <a:ext cx="5783021" cy="983615"/>
          </a:xfrm>
          <a:prstGeom prst="rect">
            <a:avLst/>
          </a:prstGeom>
          <a:noFill/>
        </p:spPr>
        <p:txBody>
          <a:bodyPr wrap="square" rtlCol="0">
            <a:spAutoFit/>
          </a:bodyPr>
          <a:lstStyle/>
          <a:p>
            <a:pPr algn="dist" defTabSz="949325"/>
            <a:r>
              <a:rPr lang="zh-CN" altLang="en-US" sz="5800" spc="130" dirty="0">
                <a:solidFill>
                  <a:schemeClr val="bg1"/>
                </a:solidFill>
                <a:latin typeface="+mj-ea"/>
                <a:ea typeface="+mj-ea"/>
              </a:rPr>
              <a:t>事故</a:t>
            </a:r>
            <a:r>
              <a:rPr lang="zh-CN" altLang="en-US" sz="5800" spc="130" dirty="0">
                <a:solidFill>
                  <a:schemeClr val="bg1"/>
                </a:solidFill>
                <a:latin typeface="+mj-ea"/>
                <a:ea typeface="+mj-ea"/>
              </a:rPr>
              <a:t>救援</a:t>
            </a:r>
            <a:endParaRPr lang="zh-CN" altLang="en-US" sz="5800" spc="130" dirty="0">
              <a:solidFill>
                <a:schemeClr val="bg1"/>
              </a:solidFill>
              <a:latin typeface="+mj-ea"/>
              <a:ea typeface="+mj-ea"/>
            </a:endParaRPr>
          </a:p>
        </p:txBody>
      </p:sp>
      <p:sp>
        <p:nvSpPr>
          <p:cNvPr id="2" name="文本框 1"/>
          <p:cNvSpPr txBox="1"/>
          <p:nvPr/>
        </p:nvSpPr>
        <p:spPr>
          <a:xfrm>
            <a:off x="4749566" y="2327678"/>
            <a:ext cx="2692868" cy="646331"/>
          </a:xfrm>
          <a:prstGeom prst="rect">
            <a:avLst/>
          </a:prstGeom>
          <a:noFill/>
        </p:spPr>
        <p:txBody>
          <a:bodyPr wrap="square">
            <a:spAutoFit/>
          </a:bodyPr>
          <a:lstStyle/>
          <a:p>
            <a:pPr algn="ctr"/>
            <a:r>
              <a:rPr lang="en-US" altLang="zh-CN" sz="3600" spc="130" dirty="0">
                <a:solidFill>
                  <a:schemeClr val="bg1">
                    <a:alpha val="70000"/>
                  </a:schemeClr>
                </a:solidFill>
                <a:latin typeface="+mj-ea"/>
                <a:ea typeface="+mj-ea"/>
              </a:rPr>
              <a:t>03</a:t>
            </a:r>
            <a:endParaRPr lang="zh-CN" altLang="en-US" sz="3600" dirty="0">
              <a:solidFill>
                <a:schemeClr val="bg1">
                  <a:alpha val="70000"/>
                </a:schemeClr>
              </a:solidFill>
            </a:endParaRPr>
          </a:p>
        </p:txBody>
      </p:sp>
      <p:sp>
        <p:nvSpPr>
          <p:cNvPr id="16" name="图文框 15"/>
          <p:cNvSpPr/>
          <p:nvPr/>
        </p:nvSpPr>
        <p:spPr>
          <a:xfrm>
            <a:off x="0" y="-2"/>
            <a:ext cx="12192000" cy="6858002"/>
          </a:xfrm>
          <a:prstGeom prst="frame">
            <a:avLst>
              <a:gd name="adj1" fmla="val 23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3758761" y="4071740"/>
            <a:ext cx="4674479" cy="321945"/>
          </a:xfrm>
          <a:prstGeom prst="rect">
            <a:avLst/>
          </a:prstGeom>
          <a:noFill/>
        </p:spPr>
        <p:txBody>
          <a:bodyPr wrap="square" rtlCol="0">
            <a:spAutoFit/>
          </a:bodyPr>
          <a:lstStyle/>
          <a:p>
            <a:pPr algn="ctr">
              <a:lnSpc>
                <a:spcPts val="1800"/>
              </a:lnSpc>
            </a:pPr>
            <a:r>
              <a:rPr lang="en-US" altLang="zh-CN" sz="1600" dirty="0">
                <a:solidFill>
                  <a:schemeClr val="bg1"/>
                </a:solidFill>
              </a:rPr>
              <a:t>Accident rescue</a:t>
            </a:r>
            <a:endParaRPr lang="en-US" altLang="zh-CN" sz="1600" dirty="0">
              <a:solidFill>
                <a:schemeClr val="bg1"/>
              </a:solidFill>
            </a:endParaRPr>
          </a:p>
        </p:txBody>
      </p:sp>
      <p:cxnSp>
        <p:nvCxnSpPr>
          <p:cNvPr id="8" name="直接连接符 7"/>
          <p:cNvCxnSpPr/>
          <p:nvPr/>
        </p:nvCxnSpPr>
        <p:spPr>
          <a:xfrm>
            <a:off x="0" y="3508375"/>
            <a:ext cx="2690314" cy="0"/>
          </a:xfrm>
          <a:prstGeom prst="line">
            <a:avLst/>
          </a:prstGeom>
          <a:ln>
            <a:solidFill>
              <a:schemeClr val="bg1">
                <a:alpha val="9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62085" y="3508375"/>
            <a:ext cx="2726443" cy="0"/>
          </a:xfrm>
          <a:prstGeom prst="line">
            <a:avLst/>
          </a:prstGeom>
          <a:ln>
            <a:solidFill>
              <a:schemeClr val="bg1">
                <a:alpha val="90000"/>
              </a:schemeClr>
            </a:solidFill>
            <a:head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0" y="3508375"/>
            <a:ext cx="12192000" cy="3349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4254" y="271788"/>
            <a:ext cx="2559155" cy="497617"/>
            <a:chOff x="212878" y="2438975"/>
            <a:chExt cx="2559155" cy="497617"/>
          </a:xfrm>
        </p:grpSpPr>
        <p:sp>
          <p:nvSpPr>
            <p:cNvPr id="7" name="文本框 6"/>
            <p:cNvSpPr txBox="1"/>
            <p:nvPr/>
          </p:nvSpPr>
          <p:spPr>
            <a:xfrm>
              <a:off x="579397" y="2438975"/>
              <a:ext cx="2192636" cy="460375"/>
            </a:xfrm>
            <a:prstGeom prst="rect">
              <a:avLst/>
            </a:prstGeom>
            <a:noFill/>
          </p:spPr>
          <p:txBody>
            <a:bodyPr wrap="square" rtlCol="0">
              <a:spAutoFit/>
            </a:bodyPr>
            <a:lstStyle/>
            <a:p>
              <a:r>
                <a:rPr lang="zh-CN" altLang="en-US" sz="2400" spc="130" dirty="0">
                  <a:latin typeface="+mj-ea"/>
                  <a:ea typeface="+mj-ea"/>
                </a:rPr>
                <a:t>事故</a:t>
              </a:r>
              <a:r>
                <a:rPr lang="zh-CN" altLang="en-US" sz="2400" spc="130" dirty="0">
                  <a:latin typeface="+mj-ea"/>
                  <a:ea typeface="+mj-ea"/>
                </a:rPr>
                <a:t>救援</a:t>
              </a:r>
              <a:endParaRPr lang="zh-CN" altLang="en-US" sz="2400" spc="130" dirty="0">
                <a:latin typeface="+mj-ea"/>
                <a:ea typeface="+mj-ea"/>
              </a:endParaRPr>
            </a:p>
          </p:txBody>
        </p:sp>
        <p:grpSp>
          <p:nvGrpSpPr>
            <p:cNvPr id="4" name="组合 3"/>
            <p:cNvGrpSpPr/>
            <p:nvPr/>
          </p:nvGrpSpPr>
          <p:grpSpPr>
            <a:xfrm>
              <a:off x="212878" y="2570287"/>
              <a:ext cx="364494" cy="366305"/>
              <a:chOff x="212878" y="2570287"/>
              <a:chExt cx="364494" cy="366305"/>
            </a:xfrm>
          </p:grpSpPr>
          <p:sp>
            <p:nvSpPr>
              <p:cNvPr id="5" name="矩形 4"/>
              <p:cNvSpPr/>
              <p:nvPr/>
            </p:nvSpPr>
            <p:spPr>
              <a:xfrm>
                <a:off x="212878" y="2570287"/>
                <a:ext cx="263119" cy="263119"/>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14253" y="2673473"/>
                <a:ext cx="263119" cy="263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文本框 10"/>
          <p:cNvSpPr txBox="1"/>
          <p:nvPr>
            <p:custDataLst>
              <p:tags r:id="rId1"/>
            </p:custDataLst>
          </p:nvPr>
        </p:nvSpPr>
        <p:spPr>
          <a:xfrm>
            <a:off x="1769745" y="5034915"/>
            <a:ext cx="1960245" cy="1209675"/>
          </a:xfrm>
          <a:prstGeom prst="rect">
            <a:avLst/>
          </a:prstGeom>
          <a:noFill/>
        </p:spPr>
        <p:txBody>
          <a:bodyPr wrap="square">
            <a:spAutoFit/>
          </a:bodyPr>
          <a:lstStyle/>
          <a:p>
            <a:pPr algn="l">
              <a:lnSpc>
                <a:spcPct val="130000"/>
              </a:lnSpc>
            </a:pPr>
            <a:r>
              <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rPr>
              <a:t>救援队伍11支、救援人员393名、各类机械设备70余台套参加事故救援</a:t>
            </a:r>
            <a:endPar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endParaRPr>
          </a:p>
        </p:txBody>
      </p:sp>
      <p:sp>
        <p:nvSpPr>
          <p:cNvPr id="17" name="文本框 16"/>
          <p:cNvSpPr txBox="1"/>
          <p:nvPr>
            <p:custDataLst>
              <p:tags r:id="rId2"/>
            </p:custDataLst>
          </p:nvPr>
        </p:nvSpPr>
        <p:spPr>
          <a:xfrm>
            <a:off x="5107305" y="5034915"/>
            <a:ext cx="1960245" cy="1209675"/>
          </a:xfrm>
          <a:prstGeom prst="rect">
            <a:avLst/>
          </a:prstGeom>
          <a:noFill/>
        </p:spPr>
        <p:txBody>
          <a:bodyPr wrap="square">
            <a:spAutoFit/>
          </a:bodyPr>
          <a:lstStyle/>
          <a:p>
            <a:pPr algn="l">
              <a:lnSpc>
                <a:spcPct val="130000"/>
              </a:lnSpc>
            </a:pPr>
            <a:r>
              <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rPr>
              <a:t>国家级专家组由北京协和医院、北京天坛医院、北京朝阳医院、北京安定医院组成</a:t>
            </a:r>
            <a:endPar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endParaRPr>
          </a:p>
        </p:txBody>
      </p:sp>
      <p:sp>
        <p:nvSpPr>
          <p:cNvPr id="22" name="文本框 21"/>
          <p:cNvSpPr txBox="1"/>
          <p:nvPr>
            <p:custDataLst>
              <p:tags r:id="rId3"/>
            </p:custDataLst>
          </p:nvPr>
        </p:nvSpPr>
        <p:spPr>
          <a:xfrm>
            <a:off x="8444865" y="5034915"/>
            <a:ext cx="1960245" cy="1209675"/>
          </a:xfrm>
          <a:prstGeom prst="rect">
            <a:avLst/>
          </a:prstGeom>
          <a:noFill/>
        </p:spPr>
        <p:txBody>
          <a:bodyPr wrap="square">
            <a:spAutoFit/>
          </a:bodyPr>
          <a:lstStyle/>
          <a:p>
            <a:pPr algn="l">
              <a:lnSpc>
                <a:spcPct val="130000"/>
              </a:lnSpc>
            </a:pPr>
            <a:r>
              <a:rPr lang="zh-CN" altLang="en-US" sz="1400" spc="120" dirty="0">
                <a:solidFill>
                  <a:schemeClr val="bg1"/>
                </a:solidFill>
                <a:latin typeface="思源宋体 CN Medium" panose="02020500000000000000" pitchFamily="18" charset="-122"/>
                <a:ea typeface="思源宋体 CN Medium" panose="02020500000000000000" pitchFamily="18" charset="-122"/>
                <a:sym typeface="+mn-ea"/>
              </a:rPr>
              <a:t>“五中段”（586.8米）10名被困人员身体状况、心理状况、生存环境良好</a:t>
            </a:r>
            <a:endParaRPr lang="zh-CN" altLang="en-US" sz="1400" spc="130" dirty="0">
              <a:solidFill>
                <a:schemeClr val="bg1"/>
              </a:solidFill>
              <a:latin typeface="思源宋体 CN Medium" panose="02020500000000000000" pitchFamily="18" charset="-122"/>
              <a:ea typeface="思源宋体 CN Medium" panose="02020500000000000000" pitchFamily="18" charset="-122"/>
            </a:endParaRPr>
          </a:p>
        </p:txBody>
      </p:sp>
      <p:pic>
        <p:nvPicPr>
          <p:cNvPr id="3" name="图片 2" descr="C8gCWeyEo2"/>
          <p:cNvPicPr>
            <a:picLocks noChangeAspect="1"/>
          </p:cNvPicPr>
          <p:nvPr/>
        </p:nvPicPr>
        <p:blipFill>
          <a:blip r:embed="rId4"/>
          <a:stretch>
            <a:fillRect/>
          </a:stretch>
        </p:blipFill>
        <p:spPr>
          <a:xfrm>
            <a:off x="1769745" y="2161540"/>
            <a:ext cx="2158365" cy="2226310"/>
          </a:xfrm>
          <a:prstGeom prst="rect">
            <a:avLst/>
          </a:prstGeom>
        </p:spPr>
      </p:pic>
      <p:pic>
        <p:nvPicPr>
          <p:cNvPr id="8" name="图片 7" descr="wbNsSVNeTI"/>
          <p:cNvPicPr>
            <a:picLocks noChangeAspect="1"/>
          </p:cNvPicPr>
          <p:nvPr/>
        </p:nvPicPr>
        <p:blipFill>
          <a:blip r:embed="rId5"/>
          <a:stretch>
            <a:fillRect/>
          </a:stretch>
        </p:blipFill>
        <p:spPr>
          <a:xfrm>
            <a:off x="5106035" y="2157095"/>
            <a:ext cx="2159635" cy="2193925"/>
          </a:xfrm>
          <a:prstGeom prst="rect">
            <a:avLst/>
          </a:prstGeom>
        </p:spPr>
      </p:pic>
      <p:pic>
        <p:nvPicPr>
          <p:cNvPr id="24" name="图片 23" descr="siuYR4DFkP"/>
          <p:cNvPicPr>
            <a:picLocks noChangeAspect="1"/>
          </p:cNvPicPr>
          <p:nvPr/>
        </p:nvPicPr>
        <p:blipFill>
          <a:blip r:embed="rId6"/>
          <a:stretch>
            <a:fillRect/>
          </a:stretch>
        </p:blipFill>
        <p:spPr>
          <a:xfrm>
            <a:off x="8313420" y="2156460"/>
            <a:ext cx="2207895" cy="2166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grpId="0" nodeType="after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4" fill="hold" grpId="0" nodeType="after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7" grpId="0"/>
      <p:bldP spid="17" grpId="1"/>
      <p:bldP spid="22" grpId="0"/>
      <p:bldP spid="22" grpId="1"/>
    </p:bldLst>
  </p:timing>
</p:sld>
</file>

<file path=ppt/tags/tag1.xml><?xml version="1.0" encoding="utf-8"?>
<p:tagLst xmlns:p="http://schemas.openxmlformats.org/presentationml/2006/main">
  <p:tag name="KSO_WM_DIAGRAM_VIRTUALLY_FRAME" val="{&quot;height&quot;:137.20031496062992,&quot;left&quot;:65.28086614173228,&quot;top&quot;:310.6192125984252,&quot;width&quot;:834.386220472441}"/>
</p:tagLst>
</file>

<file path=ppt/tags/tag10.xml><?xml version="1.0" encoding="utf-8"?>
<p:tagLst xmlns:p="http://schemas.openxmlformats.org/presentationml/2006/main">
  <p:tag name="KSO_WM_DIAGRAM_VIRTUALLY_FRAME" val="{&quot;height&quot;:137.20031496062992,&quot;left&quot;:65.28086614173226,&quot;top&quot;:310.6192125984252,&quot;width&quot;:834.4}"/>
</p:tagLst>
</file>

<file path=ppt/tags/tag11.xml><?xml version="1.0" encoding="utf-8"?>
<p:tagLst xmlns:p="http://schemas.openxmlformats.org/presentationml/2006/main">
  <p:tag name="KSO_WM_DIAGRAM_VIRTUALLY_FRAME" val="{&quot;height&quot;:137.20031496062992,&quot;left&quot;:65.28086614173226,&quot;top&quot;:310.6192125984252,&quot;width&quot;:834.4}"/>
</p:tagLst>
</file>

<file path=ppt/tags/tag12.xml><?xml version="1.0" encoding="utf-8"?>
<p:tagLst xmlns:p="http://schemas.openxmlformats.org/presentationml/2006/main">
  <p:tag name="KSO_WM_DIAGRAM_VIRTUALLY_FRAME" val="{&quot;height&quot;:137.20031496062992,&quot;left&quot;:65.28086614173226,&quot;top&quot;:310.6192125984252,&quot;width&quot;:834.4}"/>
</p:tagLst>
</file>

<file path=ppt/tags/tag13.xml><?xml version="1.0" encoding="utf-8"?>
<p:tagLst xmlns:p="http://schemas.openxmlformats.org/presentationml/2006/main">
  <p:tag name="KSO_WM_DIAGRAM_VIRTUALLY_FRAME" val="{&quot;height&quot;:137.20031496062992,&quot;left&quot;:65.28086614173226,&quot;top&quot;:310.6192125984252,&quot;width&quot;:834.4}"/>
</p:tagLst>
</file>

<file path=ppt/tags/tag14.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15.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16.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17.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18.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19.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xml><?xml version="1.0" encoding="utf-8"?>
<p:tagLst xmlns:p="http://schemas.openxmlformats.org/presentationml/2006/main">
  <p:tag name="KSO_WM_DIAGRAM_VIRTUALLY_FRAME" val="{&quot;height&quot;:137.20031496062992,&quot;left&quot;:65.28086614173226,&quot;top&quot;:310.6192125984252,&quot;width&quot;:834.4}"/>
</p:tagLst>
</file>

<file path=ppt/tags/tag20.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1.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2.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3.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4.xml><?xml version="1.0" encoding="utf-8"?>
<p:tagLst xmlns:p="http://schemas.openxmlformats.org/presentationml/2006/main">
  <p:tag name="KSO_WM_DIAGRAM_VIRTUALLY_FRAME" val="{&quot;height&quot;:723.2607874015746,&quot;left&quot;:82.76448818897637,&quot;top&quot;:123.44511811023617,&quot;width&quot;:514.1675590551181}"/>
</p:tagLst>
</file>

<file path=ppt/tags/tag25.xml><?xml version="1.0" encoding="utf-8"?>
<p:tagLst xmlns:p="http://schemas.openxmlformats.org/presentationml/2006/main">
  <p:tag name="KSO_WM_DIAGRAM_VIRTUALLY_FRAME" val="{&quot;height&quot;:406.54141732283466,&quot;left&quot;:64.5027559055118,&quot;top&quot;:97.20881889763783,&quot;width&quot;:826.4946456692912}"/>
</p:tagLst>
</file>

<file path=ppt/tags/tag26.xml><?xml version="1.0" encoding="utf-8"?>
<p:tagLst xmlns:p="http://schemas.openxmlformats.org/presentationml/2006/main">
  <p:tag name="KSO_WM_DIAGRAM_VIRTUALLY_FRAME" val="{&quot;height&quot;:321.48204724409453,&quot;left&quot;:130.23496062992126,&quot;top&quot;:170.2179527559055,&quot;width&quot;:698.2044094488189}"/>
</p:tagLst>
</file>

<file path=ppt/tags/tag27.xml><?xml version="1.0" encoding="utf-8"?>
<p:tagLst xmlns:p="http://schemas.openxmlformats.org/presentationml/2006/main">
  <p:tag name="KSO_WM_DIAGRAM_VIRTUALLY_FRAME" val="{&quot;height&quot;:321.48204724409453,&quot;left&quot;:130.23496062992126,&quot;top&quot;:170.2179527559055,&quot;width&quot;:698.2044094488189}"/>
</p:tagLst>
</file>

<file path=ppt/tags/tag28.xml><?xml version="1.0" encoding="utf-8"?>
<p:tagLst xmlns:p="http://schemas.openxmlformats.org/presentationml/2006/main">
  <p:tag name="KSO_WM_DIAGRAM_VIRTUALLY_FRAME" val="{&quot;height&quot;:321.48204724409453,&quot;left&quot;:130.23496062992126,&quot;top&quot;:170.2179527559055,&quot;width&quot;:698.2044094488189}"/>
</p:tagLst>
</file>

<file path=ppt/tags/tag29.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xml><?xml version="1.0" encoding="utf-8"?>
<p:tagLst xmlns:p="http://schemas.openxmlformats.org/presentationml/2006/main">
  <p:tag name="KSO_WM_DIAGRAM_VIRTUALLY_FRAME" val="{&quot;height&quot;:137.20031496062992,&quot;left&quot;:65.28086614173226,&quot;top&quot;:310.6192125984252,&quot;width&quot;:834.4}"/>
</p:tagLst>
</file>

<file path=ppt/tags/tag30.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1.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2.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3.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4.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5.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6.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7.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8.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39.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xml><?xml version="1.0" encoding="utf-8"?>
<p:tagLst xmlns:p="http://schemas.openxmlformats.org/presentationml/2006/main">
  <p:tag name="KSO_WM_DIAGRAM_VIRTUALLY_FRAME" val="{&quot;height&quot;:137.20031496062992,&quot;left&quot;:65.28086614173226,&quot;top&quot;:310.6192125984252,&quot;width&quot;:834.4}"/>
</p:tagLst>
</file>

<file path=ppt/tags/tag40.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1.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2.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3.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4.xml><?xml version="1.0" encoding="utf-8"?>
<p:tagLst xmlns:p="http://schemas.openxmlformats.org/presentationml/2006/main">
  <p:tag name="KSO_WM_DIAGRAM_VIRTUALLY_FRAME" val="{&quot;height&quot;:337.0802362204724,&quot;left&quot;:133.67212598425198,&quot;top&quot;:176.35039370078738,&quot;width&quot;:706.8549606299214}"/>
</p:tagLst>
</file>

<file path=ppt/tags/tag45.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46.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47.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48.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49.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xml><?xml version="1.0" encoding="utf-8"?>
<p:tagLst xmlns:p="http://schemas.openxmlformats.org/presentationml/2006/main">
  <p:tag name="KSO_WM_DIAGRAM_VIRTUALLY_FRAME" val="{&quot;height&quot;:137.20031496062992,&quot;left&quot;:65.28086614173226,&quot;top&quot;:310.6192125984252,&quot;width&quot;:834.4}"/>
</p:tagLst>
</file>

<file path=ppt/tags/tag50.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1.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2.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3.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4.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5.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6.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7.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8.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59.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xml><?xml version="1.0" encoding="utf-8"?>
<p:tagLst xmlns:p="http://schemas.openxmlformats.org/presentationml/2006/main">
  <p:tag name="KSO_WM_DIAGRAM_VIRTUALLY_FRAME" val="{&quot;height&quot;:137.20031496062992,&quot;left&quot;:65.28086614173226,&quot;top&quot;:310.6192125984252,&quot;width&quot;:834.4}"/>
</p:tagLst>
</file>

<file path=ppt/tags/tag60.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1.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2.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3.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4.xml><?xml version="1.0" encoding="utf-8"?>
<p:tagLst xmlns:p="http://schemas.openxmlformats.org/presentationml/2006/main">
  <p:tag name="KSO_WM_DIAGRAM_VIRTUALLY_FRAME" val="{&quot;height&quot;:449.1206299212598,&quot;left&quot;:93.36275590551179,&quot;top&quot;:14.285984251968511,&quot;width&quot;:660.1735433070868}"/>
</p:tagLst>
</file>

<file path=ppt/tags/tag65.xml><?xml version="1.0" encoding="utf-8"?>
<p:tagLst xmlns:p="http://schemas.openxmlformats.org/presentationml/2006/main">
  <p:tag name="KSO_WM_DIAGRAM_VIRTUALLY_FRAME" val="{&quot;height&quot;:406.54141732283466,&quot;left&quot;:64.5027559055118,&quot;top&quot;:97.20881889763783,&quot;width&quot;:826.4946456692912}"/>
</p:tagLst>
</file>

<file path=ppt/tags/tag66.xml><?xml version="1.0" encoding="utf-8"?>
<p:tagLst xmlns:p="http://schemas.openxmlformats.org/presentationml/2006/main">
  <p:tag name="KSO_WM_DIAGRAM_VIRTUALLY_FRAME" val="{&quot;height&quot;:406.54141732283466,&quot;left&quot;:64.5027559055118,&quot;top&quot;:97.20881889763783,&quot;width&quot;:826.4946456692912}"/>
</p:tagLst>
</file>

<file path=ppt/tags/tag67.xml><?xml version="1.0" encoding="utf-8"?>
<p:tagLst xmlns:p="http://schemas.openxmlformats.org/presentationml/2006/main">
  <p:tag name="COMMONDATA" val="eyJoZGlkIjoiNDkyYjMyOGY0ZDExOTZkNmI3NjcyNWZmY2QxMzhjMjIifQ=="/>
  <p:tag name="commondata" val="eyJjb3VudCI6MSwiaGRpZCI6ImY3MTRmZjlmMTJjZDYwOWE3MDRmMzZmNTE0ZTViZDcxIiwidXNlckNvdW50IjoxfQ=="/>
</p:tagLst>
</file>

<file path=ppt/tags/tag7.xml><?xml version="1.0" encoding="utf-8"?>
<p:tagLst xmlns:p="http://schemas.openxmlformats.org/presentationml/2006/main">
  <p:tag name="KSO_WM_DIAGRAM_VIRTUALLY_FRAME" val="{&quot;height&quot;:137.20031496062992,&quot;left&quot;:65.28086614173226,&quot;top&quot;:310.6192125984252,&quot;width&quot;:834.4}"/>
</p:tagLst>
</file>

<file path=ppt/tags/tag8.xml><?xml version="1.0" encoding="utf-8"?>
<p:tagLst xmlns:p="http://schemas.openxmlformats.org/presentationml/2006/main">
  <p:tag name="KSO_WM_DIAGRAM_VIRTUALLY_FRAME" val="{&quot;height&quot;:137.20031496062992,&quot;left&quot;:65.28086614173226,&quot;top&quot;:310.6192125984252,&quot;width&quot;:834.4}"/>
</p:tagLst>
</file>

<file path=ppt/tags/tag9.xml><?xml version="1.0" encoding="utf-8"?>
<p:tagLst xmlns:p="http://schemas.openxmlformats.org/presentationml/2006/main">
  <p:tag name="KSO_WM_DIAGRAM_VIRTUALLY_FRAME" val="{&quot;height&quot;:137.20031496062992,&quot;left&quot;:65.28086614173226,&quot;top&quot;:310.6192125984252,&quot;width&quot;:834.4}"/>
</p:tagLst>
</file>

<file path=ppt/theme/theme1.xml><?xml version="1.0" encoding="utf-8"?>
<a:theme xmlns:a="http://schemas.openxmlformats.org/drawingml/2006/main" name="Office 主题​​">
  <a:themeElements>
    <a:clrScheme name="蓝色v1">
      <a:dk1>
        <a:sysClr val="windowText" lastClr="000000"/>
      </a:dk1>
      <a:lt1>
        <a:sysClr val="window" lastClr="FFFFFF"/>
      </a:lt1>
      <a:dk2>
        <a:srgbClr val="44546A"/>
      </a:dk2>
      <a:lt2>
        <a:srgbClr val="E7E6E6"/>
      </a:lt2>
      <a:accent1>
        <a:srgbClr val="043059"/>
      </a:accent1>
      <a:accent2>
        <a:srgbClr val="084F85"/>
      </a:accent2>
      <a:accent3>
        <a:srgbClr val="FFFFFF"/>
      </a:accent3>
      <a:accent4>
        <a:srgbClr val="262626"/>
      </a:accent4>
      <a:accent5>
        <a:srgbClr val="5B9BD5"/>
      </a:accent5>
      <a:accent6>
        <a:srgbClr val="70AD47"/>
      </a:accent6>
      <a:hlink>
        <a:srgbClr val="0563C1"/>
      </a:hlink>
      <a:folHlink>
        <a:srgbClr val="954F72"/>
      </a:folHlink>
    </a:clrScheme>
    <a:fontScheme name="思源宋体">
      <a:majorFont>
        <a:latin typeface="思源宋体 CN Heavy"/>
        <a:ea typeface="思源宋体 CN Heavy"/>
        <a:cs typeface=""/>
      </a:majorFont>
      <a:minorFont>
        <a:latin typeface="思源宋体 CN Medium"/>
        <a:ea typeface="思源宋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2313</Words>
  <Application>WPS 演示</Application>
  <PresentationFormat>宽屏</PresentationFormat>
  <Paragraphs>167</Paragraphs>
  <Slides>15</Slides>
  <Notes>6</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宋体</vt:lpstr>
      <vt:lpstr>Wingdings</vt:lpstr>
      <vt:lpstr>思源宋体 CN Medium</vt:lpstr>
      <vt:lpstr>思源宋体 CN Heavy</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yao</dc:creator>
  <cp:lastModifiedBy>凯涛</cp:lastModifiedBy>
  <cp:revision>119</cp:revision>
  <dcterms:created xsi:type="dcterms:W3CDTF">2022-03-25T02:14:00Z</dcterms:created>
  <dcterms:modified xsi:type="dcterms:W3CDTF">2024-04-23T04:56:13Z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F9630284BB9646408B3745BE8A831BBE_11</vt:lpwstr>
  </property>
  <property fmtid="{D5CDD505-2E9C-101B-9397-08002B2CF9AE}" pid="3" name="KSOProductBuildVer">
    <vt:lpwstr>2052-12.1.0.16729</vt:lpwstr>
  </property>
  <property fmtid="{D5CDD505-2E9C-101B-9397-08002B2CF9AE}" pid="4" name="KSOTemplateUUID">
    <vt:lpwstr>v1.0_mb_8QYzMrNy5f2DeCZw/QudfQ==</vt:lpwstr>
  </property>
</Properties>
</file>